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sldIdLst>
    <p:sldId id="256" r:id="rId2"/>
    <p:sldId id="353" r:id="rId3"/>
    <p:sldId id="261" r:id="rId4"/>
    <p:sldId id="262" r:id="rId5"/>
    <p:sldId id="263" r:id="rId6"/>
    <p:sldId id="265" r:id="rId7"/>
    <p:sldId id="266" r:id="rId8"/>
    <p:sldId id="268" r:id="rId9"/>
    <p:sldId id="269" r:id="rId10"/>
    <p:sldId id="272" r:id="rId11"/>
    <p:sldId id="274" r:id="rId12"/>
    <p:sldId id="276" r:id="rId13"/>
    <p:sldId id="277" r:id="rId14"/>
    <p:sldId id="278" r:id="rId15"/>
    <p:sldId id="279" r:id="rId16"/>
    <p:sldId id="280" r:id="rId17"/>
    <p:sldId id="281" r:id="rId18"/>
    <p:sldId id="282" r:id="rId19"/>
    <p:sldId id="283" r:id="rId20"/>
    <p:sldId id="284" r:id="rId21"/>
    <p:sldId id="286" r:id="rId22"/>
    <p:sldId id="287" r:id="rId23"/>
    <p:sldId id="288"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8" r:id="rId39"/>
    <p:sldId id="311" r:id="rId40"/>
    <p:sldId id="314" r:id="rId41"/>
    <p:sldId id="317" r:id="rId42"/>
    <p:sldId id="321" r:id="rId43"/>
    <p:sldId id="323" r:id="rId44"/>
    <p:sldId id="326" r:id="rId45"/>
    <p:sldId id="329" r:id="rId46"/>
    <p:sldId id="332" r:id="rId47"/>
    <p:sldId id="334" r:id="rId48"/>
    <p:sldId id="335" r:id="rId49"/>
    <p:sldId id="347" r:id="rId50"/>
    <p:sldId id="337" r:id="rId51"/>
    <p:sldId id="350" r:id="rId52"/>
    <p:sldId id="338" r:id="rId53"/>
    <p:sldId id="348" r:id="rId54"/>
    <p:sldId id="349" r:id="rId55"/>
    <p:sldId id="339" r:id="rId56"/>
    <p:sldId id="343" r:id="rId57"/>
    <p:sldId id="351" r:id="rId58"/>
    <p:sldId id="344" r:id="rId59"/>
    <p:sldId id="345" r:id="rId60"/>
    <p:sldId id="354" r:id="rId6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44" autoAdjust="0"/>
    <p:restoredTop sz="94660"/>
  </p:normalViewPr>
  <p:slideViewPr>
    <p:cSldViewPr snapToGrid="0">
      <p:cViewPr varScale="1">
        <p:scale>
          <a:sx n="113" d="100"/>
          <a:sy n="113" d="100"/>
        </p:scale>
        <p:origin x="-426"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pt-BR" smtClean="0"/>
              <a:t>Clique para editar o título mestre</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1036BA2-FDEE-4459-A360-252D916BBE26}" type="slidenum">
              <a:rPr lang="pt-BR" smtClean="0"/>
              <a:pPr/>
              <a:t>‹nº›</a:t>
            </a:fld>
            <a:endParaRPr lang="pt-BR"/>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4" name="Date Placeholder 3"/>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1036BA2-FDEE-4459-A360-252D916BBE26}" type="slidenum">
              <a:rPr lang="pt-BR" smtClean="0"/>
              <a:pPr/>
              <a:t>‹nº›</a:t>
            </a:fld>
            <a:endParaRPr lang="pt-BR"/>
          </a:p>
        </p:txBody>
      </p:sp>
      <p:sp>
        <p:nvSpPr>
          <p:cNvPr id="7" name="Title 6"/>
          <p:cNvSpPr>
            <a:spLocks noGrp="1"/>
          </p:cNvSpPr>
          <p:nvPr>
            <p:ph type="title"/>
          </p:nvPr>
        </p:nvSpPr>
        <p:spPr/>
        <p:txBody>
          <a:bodyPr/>
          <a:lstStyle/>
          <a:p>
            <a:r>
              <a:rPr lang="pt-BR" smtClean="0"/>
              <a:t>Clique para editar o título mestre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pt-BR" smtClean="0"/>
              <a:t>Clique para editar o título mestre</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5" name="Date Placeholder 4"/>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1036BA2-FDEE-4459-A360-252D916BBE26}" type="slidenum">
              <a:rPr lang="pt-BR" smtClean="0"/>
              <a:pPr/>
              <a:t>‹nº›</a:t>
            </a:fld>
            <a:endParaRPr lang="pt-BR"/>
          </a:p>
        </p:txBody>
      </p:sp>
      <p:sp>
        <p:nvSpPr>
          <p:cNvPr id="9" name="Content Placeholder 8"/>
          <p:cNvSpPr>
            <a:spLocks noGrp="1"/>
          </p:cNvSpPr>
          <p:nvPr>
            <p:ph sz="quarter" idx="13"/>
          </p:nvPr>
        </p:nvSpPr>
        <p:spPr>
          <a:xfrm>
            <a:off x="902207" y="2679192"/>
            <a:ext cx="5096256" cy="34472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smtClean="0"/>
              <a:t>Clique para editar o título mestre</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a:p>
        </p:txBody>
      </p:sp>
      <p:sp>
        <p:nvSpPr>
          <p:cNvPr id="3" name="Date Placeholder 2"/>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51036BA2-FDEE-4459-A360-252D916BBE26}"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1036BA2-FDEE-4459-A360-252D916BBE26}" type="slidenum">
              <a:rPr lang="pt-BR" smtClean="0"/>
              <a:pPr/>
              <a:t>‹nº›</a:t>
            </a:fld>
            <a:endParaRPr lang="pt-BR"/>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pt-BR" smtClean="0"/>
              <a:t>Clique para editar o título mestre</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pt-BR" smtClean="0"/>
              <a:t>Clique para editar o título mestre</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CA4288C-EC25-4A80-ACED-84E9504A3457}" type="datetimeFigureOut">
              <a:rPr lang="pt-BR" smtClean="0"/>
              <a:pPr/>
              <a:t>25/07/2014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1036BA2-FDEE-4459-A360-252D916BBE26}" type="slidenum">
              <a:rPr lang="pt-BR" smtClean="0"/>
              <a:pPr/>
              <a:t>‹nº›</a:t>
            </a:fld>
            <a:endParaRPr lang="pt-BR"/>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2CA4288C-EC25-4A80-ACED-84E9504A3457}" type="datetimeFigureOut">
              <a:rPr lang="pt-BR" smtClean="0"/>
              <a:pPr/>
              <a:t>25/07/2014</a:t>
            </a:fld>
            <a:endParaRPr lang="pt-BR"/>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pt-BR"/>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51036BA2-FDEE-4459-A360-252D916BBE26}" type="slidenum">
              <a:rPr lang="pt-BR" smtClean="0"/>
              <a:pPr/>
              <a:t>‹nº›</a:t>
            </a:fld>
            <a:endParaRPr lang="pt-BR"/>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Registro_Avaliativos.docx"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Portf&#243;lio_2.pdf" TargetMode="External"/><Relationship Id="rId5" Type="http://schemas.openxmlformats.org/officeDocument/2006/relationships/hyperlink" Target="Portf&#243;lio_1.pdf" TargetMode="External"/><Relationship Id="rId4" Type="http://schemas.openxmlformats.org/officeDocument/2006/relationships/image" Target="../media/image7.jpeg"/></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7.jpeg"/></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Registros_relatorio_acompanhamento.docx"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Leci%20Brand&#227;o%20-%20Anjos%20da%20guarda.mp4" TargetMode="External"/><Relationship Id="rId1" Type="http://schemas.openxmlformats.org/officeDocument/2006/relationships/slideLayout" Target="../slideLayouts/slideLayout9.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stretch>
            <a:fillRect/>
          </a:stretch>
        </p:blipFill>
        <p:spPr>
          <a:xfrm>
            <a:off x="5812636" y="2863467"/>
            <a:ext cx="4987947" cy="9756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s://fbcdn-sphotos-e-a.akamaihd.net/hphotos-ak-frc3/t1.0-9/576645_352120714906977_550687279_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08336" y="944179"/>
            <a:ext cx="3838575" cy="38385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5" name="Imagem 4"/>
          <p:cNvPicPr>
            <a:picLocks noChangeAspect="1"/>
          </p:cNvPicPr>
          <p:nvPr/>
        </p:nvPicPr>
        <p:blipFill>
          <a:blip r:embed="rId4"/>
          <a:stretch>
            <a:fillRect/>
          </a:stretch>
        </p:blipFill>
        <p:spPr>
          <a:xfrm>
            <a:off x="6698304" y="4205124"/>
            <a:ext cx="3216611" cy="11552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aixaDeTexto 5"/>
          <p:cNvSpPr txBox="1"/>
          <p:nvPr/>
        </p:nvSpPr>
        <p:spPr>
          <a:xfrm>
            <a:off x="4860100" y="944178"/>
            <a:ext cx="6893020" cy="1661993"/>
          </a:xfrm>
          <a:prstGeom prst="rect">
            <a:avLst/>
          </a:prstGeom>
          <a:noFill/>
        </p:spPr>
        <p:txBody>
          <a:bodyPr wrap="square" rtlCol="0">
            <a:spAutoFit/>
          </a:bodyPr>
          <a:lstStyle/>
          <a:p>
            <a:pPr algn="ctr"/>
            <a:r>
              <a:rPr lang="en-US" sz="3200" b="1" dirty="0" err="1" smtClean="0">
                <a:effectLst>
                  <a:outerShdw blurRad="38100" dist="38100" dir="2700000" algn="tl">
                    <a:srgbClr val="000000">
                      <a:alpha val="43137"/>
                    </a:srgbClr>
                  </a:outerShdw>
                </a:effectLst>
                <a:latin typeface="Tempus Sans ITC" panose="04020404030D07020202" pitchFamily="82" charset="0"/>
              </a:rPr>
              <a:t>Avaliação</a:t>
            </a:r>
            <a:r>
              <a:rPr lang="en-US" sz="3200" b="1" dirty="0" smtClean="0">
                <a:effectLst>
                  <a:outerShdw blurRad="38100" dist="38100" dir="2700000" algn="tl">
                    <a:srgbClr val="000000">
                      <a:alpha val="43137"/>
                    </a:srgbClr>
                  </a:outerShdw>
                </a:effectLst>
                <a:latin typeface="Tempus Sans ITC" panose="04020404030D07020202" pitchFamily="82" charset="0"/>
              </a:rPr>
              <a:t> DA e NA </a:t>
            </a:r>
            <a:r>
              <a:rPr lang="en-US" sz="3200" b="1" dirty="0" err="1" smtClean="0">
                <a:effectLst>
                  <a:outerShdw blurRad="38100" dist="38100" dir="2700000" algn="tl">
                    <a:srgbClr val="000000">
                      <a:alpha val="43137"/>
                    </a:srgbClr>
                  </a:outerShdw>
                </a:effectLst>
                <a:latin typeface="Tempus Sans ITC" panose="04020404030D07020202" pitchFamily="82" charset="0"/>
              </a:rPr>
              <a:t>Educação</a:t>
            </a:r>
            <a:r>
              <a:rPr lang="en-US" sz="3200" b="1" dirty="0" smtClean="0">
                <a:effectLst>
                  <a:outerShdw blurRad="38100" dist="38100" dir="2700000" algn="tl">
                    <a:srgbClr val="000000">
                      <a:alpha val="43137"/>
                    </a:srgbClr>
                  </a:outerShdw>
                </a:effectLst>
                <a:latin typeface="Tempus Sans ITC" panose="04020404030D07020202" pitchFamily="82" charset="0"/>
              </a:rPr>
              <a:t> </a:t>
            </a:r>
            <a:r>
              <a:rPr lang="en-US" sz="3200" b="1" dirty="0" err="1" smtClean="0">
                <a:effectLst>
                  <a:outerShdw blurRad="38100" dist="38100" dir="2700000" algn="tl">
                    <a:srgbClr val="000000">
                      <a:alpha val="43137"/>
                    </a:srgbClr>
                  </a:outerShdw>
                </a:effectLst>
                <a:latin typeface="Tempus Sans ITC" panose="04020404030D07020202" pitchFamily="82" charset="0"/>
              </a:rPr>
              <a:t>Infantil</a:t>
            </a:r>
            <a:r>
              <a:rPr lang="en-US" sz="3200" b="1" dirty="0" smtClean="0">
                <a:effectLst>
                  <a:outerShdw blurRad="38100" dist="38100" dir="2700000" algn="tl">
                    <a:srgbClr val="000000">
                      <a:alpha val="43137"/>
                    </a:srgbClr>
                  </a:outerShdw>
                </a:effectLst>
                <a:latin typeface="Tempus Sans ITC" panose="04020404030D07020202" pitchFamily="82" charset="0"/>
              </a:rPr>
              <a:t> </a:t>
            </a:r>
          </a:p>
          <a:p>
            <a:pPr algn="ctr"/>
            <a:endParaRPr lang="en-US" sz="1400" b="1" dirty="0">
              <a:effectLst>
                <a:outerShdw blurRad="38100" dist="38100" dir="2700000" algn="tl">
                  <a:srgbClr val="000000">
                    <a:alpha val="43137"/>
                  </a:srgbClr>
                </a:outerShdw>
              </a:effectLst>
              <a:latin typeface="Tempus Sans ITC" panose="04020404030D07020202" pitchFamily="82" charset="0"/>
            </a:endParaRPr>
          </a:p>
          <a:p>
            <a:pPr algn="ctr"/>
            <a:r>
              <a:rPr lang="en-US" sz="3200" b="1" dirty="0" err="1" smtClean="0">
                <a:effectLst>
                  <a:outerShdw blurRad="38100" dist="38100" dir="2700000" algn="tl">
                    <a:srgbClr val="000000">
                      <a:alpha val="43137"/>
                    </a:srgbClr>
                  </a:outerShdw>
                </a:effectLst>
                <a:latin typeface="Tempus Sans ITC" panose="04020404030D07020202" pitchFamily="82" charset="0"/>
              </a:rPr>
              <a:t>Profa</a:t>
            </a:r>
            <a:r>
              <a:rPr lang="en-US" sz="3200" b="1" dirty="0" smtClean="0">
                <a:effectLst>
                  <a:outerShdw blurRad="38100" dist="38100" dir="2700000" algn="tl">
                    <a:srgbClr val="000000">
                      <a:alpha val="43137"/>
                    </a:srgbClr>
                  </a:outerShdw>
                </a:effectLst>
                <a:latin typeface="Tempus Sans ITC" panose="04020404030D07020202" pitchFamily="82" charset="0"/>
              </a:rPr>
              <a:t>. </a:t>
            </a:r>
            <a:r>
              <a:rPr lang="en-US" sz="3200" b="1" dirty="0" err="1" smtClean="0">
                <a:effectLst>
                  <a:outerShdw blurRad="38100" dist="38100" dir="2700000" algn="tl">
                    <a:srgbClr val="000000">
                      <a:alpha val="43137"/>
                    </a:srgbClr>
                  </a:outerShdw>
                </a:effectLst>
                <a:latin typeface="Tempus Sans ITC" panose="04020404030D07020202" pitchFamily="82" charset="0"/>
              </a:rPr>
              <a:t>Ms</a:t>
            </a:r>
            <a:r>
              <a:rPr lang="en-US" sz="3200" b="1" dirty="0" smtClean="0">
                <a:effectLst>
                  <a:outerShdw blurRad="38100" dist="38100" dir="2700000" algn="tl">
                    <a:srgbClr val="000000">
                      <a:alpha val="43137"/>
                    </a:srgbClr>
                  </a:outerShdw>
                </a:effectLst>
                <a:latin typeface="Tempus Sans ITC" panose="04020404030D07020202" pitchFamily="82" charset="0"/>
              </a:rPr>
              <a:t> </a:t>
            </a:r>
            <a:r>
              <a:rPr lang="en-US" sz="3200" b="1" dirty="0" err="1" smtClean="0">
                <a:effectLst>
                  <a:outerShdw blurRad="38100" dist="38100" dir="2700000" algn="tl">
                    <a:srgbClr val="000000">
                      <a:alpha val="43137"/>
                    </a:srgbClr>
                  </a:outerShdw>
                </a:effectLst>
                <a:latin typeface="Tempus Sans ITC" panose="04020404030D07020202" pitchFamily="82" charset="0"/>
              </a:rPr>
              <a:t>Neuzi</a:t>
            </a:r>
            <a:r>
              <a:rPr lang="en-US" sz="3200" b="1" dirty="0" smtClean="0">
                <a:effectLst>
                  <a:outerShdw blurRad="38100" dist="38100" dir="2700000" algn="tl">
                    <a:srgbClr val="000000">
                      <a:alpha val="43137"/>
                    </a:srgbClr>
                  </a:outerShdw>
                </a:effectLst>
                <a:latin typeface="Tempus Sans ITC" panose="04020404030D07020202" pitchFamily="82" charset="0"/>
              </a:rPr>
              <a:t> </a:t>
            </a:r>
            <a:r>
              <a:rPr lang="en-US" sz="3200" b="1" dirty="0" err="1" smtClean="0">
                <a:effectLst>
                  <a:outerShdw blurRad="38100" dist="38100" dir="2700000" algn="tl">
                    <a:srgbClr val="000000">
                      <a:alpha val="43137"/>
                    </a:srgbClr>
                  </a:outerShdw>
                </a:effectLst>
                <a:latin typeface="Tempus Sans ITC" panose="04020404030D07020202" pitchFamily="82" charset="0"/>
              </a:rPr>
              <a:t>Schotten</a:t>
            </a:r>
            <a:endParaRPr lang="en-US" sz="3200" b="1" dirty="0" smtClean="0">
              <a:effectLst>
                <a:outerShdw blurRad="38100" dist="38100" dir="2700000" algn="tl">
                  <a:srgbClr val="000000">
                    <a:alpha val="43137"/>
                  </a:srgbClr>
                </a:outerShdw>
              </a:effectLst>
              <a:latin typeface="Tempus Sans ITC" panose="04020404030D07020202" pitchFamily="82" charset="0"/>
            </a:endParaRPr>
          </a:p>
          <a:p>
            <a:pPr algn="ctr"/>
            <a:r>
              <a:rPr lang="en-US" sz="2000" dirty="0">
                <a:latin typeface="Tempus Sans ITC" panose="04020404030D07020202" pitchFamily="82" charset="0"/>
              </a:rPr>
              <a:t>n</a:t>
            </a:r>
            <a:r>
              <a:rPr lang="en-US" sz="2000" dirty="0" smtClean="0">
                <a:latin typeface="Tempus Sans ITC" panose="04020404030D07020202" pitchFamily="82" charset="0"/>
              </a:rPr>
              <a:t>euzi.schotten@uniasselvi.com.br</a:t>
            </a:r>
            <a:endParaRPr lang="pt-BR" sz="2000" dirty="0">
              <a:latin typeface="Tempus Sans ITC" panose="04020404030D07020202" pitchFamily="82" charset="0"/>
            </a:endParaRPr>
          </a:p>
        </p:txBody>
      </p:sp>
      <p:sp>
        <p:nvSpPr>
          <p:cNvPr id="10" name="CaixaDeTexto 9"/>
          <p:cNvSpPr txBox="1"/>
          <p:nvPr/>
        </p:nvSpPr>
        <p:spPr>
          <a:xfrm>
            <a:off x="175362" y="5946395"/>
            <a:ext cx="5540793" cy="461665"/>
          </a:xfrm>
          <a:prstGeom prst="rect">
            <a:avLst/>
          </a:prstGeom>
          <a:noFill/>
        </p:spPr>
        <p:txBody>
          <a:bodyPr wrap="square" rtlCol="0">
            <a:spAutoFit/>
          </a:bodyPr>
          <a:lstStyle/>
          <a:p>
            <a:pPr algn="ctr"/>
            <a:r>
              <a:rPr lang="en-US" sz="2400" b="1" dirty="0" err="1" smtClean="0">
                <a:latin typeface="Tempus Sans ITC" panose="04020404030D07020202" pitchFamily="82" charset="0"/>
              </a:rPr>
              <a:t>Presidente</a:t>
            </a:r>
            <a:r>
              <a:rPr lang="en-US" sz="2400" b="1" dirty="0" smtClean="0">
                <a:latin typeface="Tempus Sans ITC" panose="04020404030D07020202" pitchFamily="82" charset="0"/>
              </a:rPr>
              <a:t> </a:t>
            </a:r>
            <a:r>
              <a:rPr lang="en-US" sz="2400" b="1" dirty="0" err="1" smtClean="0">
                <a:latin typeface="Tempus Sans ITC" panose="04020404030D07020202" pitchFamily="82" charset="0"/>
              </a:rPr>
              <a:t>Getúlio</a:t>
            </a:r>
            <a:r>
              <a:rPr lang="en-US" sz="2400" b="1" dirty="0" smtClean="0">
                <a:latin typeface="Tempus Sans ITC" panose="04020404030D07020202" pitchFamily="82" charset="0"/>
              </a:rPr>
              <a:t>, 10/</a:t>
            </a:r>
            <a:r>
              <a:rPr lang="en-US" sz="2400" b="1" dirty="0" err="1" smtClean="0">
                <a:latin typeface="Tempus Sans ITC" panose="04020404030D07020202" pitchFamily="82" charset="0"/>
              </a:rPr>
              <a:t>julho</a:t>
            </a:r>
            <a:r>
              <a:rPr lang="en-US" sz="2400" b="1" dirty="0" smtClean="0">
                <a:latin typeface="Tempus Sans ITC" panose="04020404030D07020202" pitchFamily="82" charset="0"/>
              </a:rPr>
              <a:t>/2014 </a:t>
            </a:r>
            <a:endParaRPr lang="pt-BR" sz="2400" b="1" dirty="0">
              <a:latin typeface="Tempus Sans ITC" panose="04020404030D07020202" pitchFamily="82" charset="0"/>
            </a:endParaRPr>
          </a:p>
        </p:txBody>
      </p:sp>
    </p:spTree>
    <p:extLst>
      <p:ext uri="{BB962C8B-B14F-4D97-AF65-F5344CB8AC3E}">
        <p14:creationId xmlns:p14="http://schemas.microsoft.com/office/powerpoint/2010/main" xmlns="" val="412434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Hoffmann(1996), é a dimensão da interação adulto/criança que justifica a avaliação em Educação Infantil e não a certeza, os julgamentos, as afirmações, inquestionáveis sobre o que ela é ou não capaz de fazer.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054949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Souza(1998), além de avaliar os objetivos finais de um curso, seria importante também analisar aqueles que se estavam desenvolvendo no transcorrer do curso, o que possibilita intervenções ainda durante o processo de execução de um plano.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112874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52603" y="2675467"/>
            <a:ext cx="9787931" cy="3450696"/>
          </a:xfrm>
        </p:spPr>
        <p:txBody>
          <a:bodyPr/>
          <a:lstStyle/>
          <a:p>
            <a:r>
              <a:rPr lang="pt-BR" dirty="0"/>
              <a:t>O professor precisa ser um observador guiado pelo intuito de recolher informações, de coletar dados úteis para si e para os aprendizes, e ainda terá que interpretá-los, deles retirando indicadores que orientem suas ações subsequentes e regulem as intervenções didáticas que favorecerão as aprendizagens ainda em curso. </a:t>
            </a:r>
          </a:p>
          <a:p>
            <a:endParaRPr lang="pt-BR" dirty="0"/>
          </a:p>
        </p:txBody>
      </p:sp>
      <p:sp>
        <p:nvSpPr>
          <p:cNvPr id="2" name="Título 1"/>
          <p:cNvSpPr>
            <a:spLocks noGrp="1"/>
          </p:cNvSpPr>
          <p:nvPr>
            <p:ph type="title"/>
          </p:nvPr>
        </p:nvSpPr>
        <p:spPr/>
        <p:txBody>
          <a:bodyPr/>
          <a:lstStyle/>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960502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62757" y="2404997"/>
            <a:ext cx="10277133" cy="3721166"/>
          </a:xfrm>
        </p:spPr>
        <p:txBody>
          <a:bodyPr>
            <a:normAutofit/>
          </a:bodyPr>
          <a:lstStyle/>
          <a:p>
            <a:r>
              <a:rPr lang="pt-BR" sz="2800" u="sng" dirty="0" smtClean="0"/>
              <a:t>Lei </a:t>
            </a:r>
            <a:r>
              <a:rPr lang="pt-BR" sz="2800" u="sng" dirty="0"/>
              <a:t>9394/96 – Lei de Diretrizes e Bases da Educação Nacional (Redação dada pela Lei nº 12.796, de 2013</a:t>
            </a:r>
            <a:r>
              <a:rPr lang="pt-BR" sz="2800" u="sng" dirty="0" smtClean="0"/>
              <a:t>)</a:t>
            </a:r>
          </a:p>
          <a:p>
            <a:endParaRPr lang="pt-BR" sz="1200" dirty="0"/>
          </a:p>
          <a:p>
            <a:pPr lvl="1"/>
            <a:r>
              <a:rPr lang="pt-BR" sz="2400" dirty="0"/>
              <a:t>Art. 29. A e</a:t>
            </a:r>
            <a:r>
              <a:rPr lang="pt-BR" sz="2400" i="1" dirty="0"/>
              <a:t>ducação infantil</a:t>
            </a:r>
            <a:r>
              <a:rPr lang="pt-BR" sz="2400" dirty="0"/>
              <a:t>, primeira etapa da educação básica, tem como finalidade o </a:t>
            </a:r>
            <a:r>
              <a:rPr lang="pt-BR" sz="2400" i="1" dirty="0"/>
              <a:t>desenvolvimento integral da criança de até 5 (cinco) anos</a:t>
            </a:r>
            <a:r>
              <a:rPr lang="pt-BR" sz="2400" dirty="0"/>
              <a:t>, em seus </a:t>
            </a:r>
            <a:r>
              <a:rPr lang="pt-BR" sz="2400" i="1" dirty="0"/>
              <a:t>aspectos físico, psicológico, intelectual e social, complementando a ação da família e da comunidade</a:t>
            </a:r>
            <a:r>
              <a:rPr lang="pt-BR" sz="2400" dirty="0"/>
              <a:t>. </a:t>
            </a:r>
          </a:p>
          <a:p>
            <a:endParaRPr lang="pt-BR" sz="2800"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txBox="1">
            <a:spLocks/>
          </p:cNvSpPr>
          <p:nvPr/>
        </p:nvSpPr>
        <p:spPr>
          <a:xfrm>
            <a:off x="762000" y="490728"/>
            <a:ext cx="10972800" cy="1252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pt-BR" b="1" dirty="0" smtClean="0"/>
              <a:t>Legislação Federal</a:t>
            </a:r>
            <a:endParaRPr lang="pt-BR" dirty="0"/>
          </a:p>
        </p:txBody>
      </p:sp>
    </p:spTree>
    <p:extLst>
      <p:ext uri="{BB962C8B-B14F-4D97-AF65-F5344CB8AC3E}">
        <p14:creationId xmlns:p14="http://schemas.microsoft.com/office/powerpoint/2010/main" xmlns="" val="1021806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r>
              <a:rPr lang="pt-BR" sz="2800" dirty="0"/>
              <a:t>Art. 30. A </a:t>
            </a:r>
            <a:r>
              <a:rPr lang="pt-BR" sz="2800" i="1" dirty="0"/>
              <a:t>educação infantil</a:t>
            </a:r>
            <a:r>
              <a:rPr lang="pt-BR" sz="2800" dirty="0"/>
              <a:t> será oferecida em:</a:t>
            </a:r>
          </a:p>
          <a:p>
            <a:pPr lvl="1"/>
            <a:r>
              <a:rPr lang="pt-BR" sz="2400" dirty="0"/>
              <a:t>I – </a:t>
            </a:r>
            <a:r>
              <a:rPr lang="pt-BR" sz="2400" i="1" dirty="0"/>
              <a:t>creches,</a:t>
            </a:r>
            <a:r>
              <a:rPr lang="pt-BR" sz="2400" dirty="0"/>
              <a:t> ou entidades equivalentes, para </a:t>
            </a:r>
            <a:r>
              <a:rPr lang="pt-BR" sz="2400" i="1" dirty="0"/>
              <a:t>crianças de até três anos</a:t>
            </a:r>
            <a:r>
              <a:rPr lang="pt-BR" sz="2400" dirty="0"/>
              <a:t> de idade;</a:t>
            </a:r>
          </a:p>
          <a:p>
            <a:pPr lvl="1"/>
            <a:r>
              <a:rPr lang="pt-BR" sz="2400" dirty="0"/>
              <a:t>II - </a:t>
            </a:r>
            <a:r>
              <a:rPr lang="pt-BR" sz="2400" i="1" dirty="0"/>
              <a:t>pré-escolas, para as crianças de 4 (quatro) a 5 (cinco) anos de idade</a:t>
            </a:r>
            <a:r>
              <a:rPr lang="pt-BR" sz="2400" dirty="0"/>
              <a:t>.  </a:t>
            </a:r>
          </a:p>
          <a:p>
            <a:endParaRPr lang="pt-BR" sz="2800"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049686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63381" y="701458"/>
            <a:ext cx="9609627" cy="5774497"/>
          </a:xfrm>
        </p:spPr>
        <p:txBody>
          <a:bodyPr>
            <a:normAutofit/>
          </a:bodyPr>
          <a:lstStyle/>
          <a:p>
            <a:r>
              <a:rPr lang="pt-BR" dirty="0"/>
              <a:t>Art. 31.  A </a:t>
            </a:r>
            <a:r>
              <a:rPr lang="pt-BR" i="1" dirty="0"/>
              <a:t>educação infantil </a:t>
            </a:r>
            <a:r>
              <a:rPr lang="pt-BR" dirty="0"/>
              <a:t>será organizada de acordo com as seguintes regras </a:t>
            </a:r>
            <a:r>
              <a:rPr lang="pt-BR" dirty="0" smtClean="0"/>
              <a:t>comuns:</a:t>
            </a:r>
          </a:p>
          <a:p>
            <a:endParaRPr lang="pt-BR" dirty="0" smtClean="0"/>
          </a:p>
          <a:p>
            <a:pPr lvl="1"/>
            <a:r>
              <a:rPr lang="pt-BR" dirty="0" smtClean="0"/>
              <a:t>I </a:t>
            </a:r>
            <a:r>
              <a:rPr lang="pt-BR" dirty="0"/>
              <a:t>- avaliação mediante acompanhamento e registro do desenvolvimento das crianças, sem o objetivo de promoção, mesmo para o acesso ao ensino fundamental; </a:t>
            </a:r>
          </a:p>
          <a:p>
            <a:pPr lvl="1"/>
            <a:r>
              <a:rPr lang="pt-BR" dirty="0" smtClean="0"/>
              <a:t>II </a:t>
            </a:r>
            <a:r>
              <a:rPr lang="pt-BR" dirty="0"/>
              <a:t>- carga horária mínima anual de 800 (oitocentas) horas, distribuída por um mínimo de 200 (duzentos) dias de trabalho educacional;  </a:t>
            </a:r>
          </a:p>
          <a:p>
            <a:pPr lvl="1"/>
            <a:r>
              <a:rPr lang="pt-BR" dirty="0" smtClean="0"/>
              <a:t>III </a:t>
            </a:r>
            <a:r>
              <a:rPr lang="pt-BR" dirty="0"/>
              <a:t>- atendimento à criança de, no mínimo, 4 (quatro) horas diárias para o turno parcial e de 7 (sete) horas para a jornada integral;  </a:t>
            </a:r>
            <a:endParaRPr lang="pt-BR" dirty="0" smtClean="0"/>
          </a:p>
          <a:p>
            <a:pPr lvl="1"/>
            <a:r>
              <a:rPr lang="pt-BR" dirty="0" smtClean="0"/>
              <a:t>IV </a:t>
            </a:r>
            <a:r>
              <a:rPr lang="pt-BR" dirty="0"/>
              <a:t>- controle de frequência pela instituição de educação pré-escolar, exigida a frequência mínima de 60% (sessenta por cento) do total de horas;  </a:t>
            </a:r>
          </a:p>
          <a:p>
            <a:pPr lvl="1"/>
            <a:r>
              <a:rPr lang="pt-BR" dirty="0" smtClean="0"/>
              <a:t>V </a:t>
            </a:r>
            <a:r>
              <a:rPr lang="pt-BR" dirty="0"/>
              <a:t>- expedição de documentação que permita atestar os processos de desenvolvimento e aprendizagem da criança.  </a:t>
            </a:r>
            <a:br>
              <a:rPr lang="pt-BR" dirty="0"/>
            </a:br>
            <a:endParaRPr lang="pt-BR" dirty="0"/>
          </a:p>
        </p:txBody>
      </p:sp>
      <p:pic>
        <p:nvPicPr>
          <p:cNvPr id="7"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Imagem 7"/>
          <p:cNvPicPr>
            <a:picLocks noChangeAspect="1"/>
          </p:cNvPicPr>
          <p:nvPr/>
        </p:nvPicPr>
        <p:blipFill rotWithShape="1">
          <a:blip r:embed="rId3" cstate="email"/>
          <a:srcRect/>
          <a:stretch/>
        </p:blipFill>
        <p:spPr>
          <a:xfrm>
            <a:off x="168808" y="4271653"/>
            <a:ext cx="1401004" cy="847725"/>
          </a:xfrm>
          <a:prstGeom prst="rect">
            <a:avLst/>
          </a:prstGeom>
        </p:spPr>
      </p:pic>
      <p:pic>
        <p:nvPicPr>
          <p:cNvPr id="9" name="Imagem 8"/>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9180678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62757" y="2517732"/>
            <a:ext cx="9877777" cy="3608431"/>
          </a:xfrm>
        </p:spPr>
        <p:txBody>
          <a:bodyPr>
            <a:normAutofit/>
          </a:bodyPr>
          <a:lstStyle/>
          <a:p>
            <a:r>
              <a:rPr lang="pt-BR" sz="2800" u="sng" dirty="0"/>
              <a:t>RESOLUÇÃO Nº 4, DE 13 DE JULHO DE 2010 - CONSELHO NACIONAL DE </a:t>
            </a:r>
            <a:r>
              <a:rPr lang="pt-BR" sz="2800" u="sng" dirty="0" smtClean="0"/>
              <a:t>EDUCAÇÃO</a:t>
            </a:r>
            <a:endParaRPr lang="pt-BR" sz="2800" dirty="0"/>
          </a:p>
          <a:p>
            <a:endParaRPr lang="pt-BR" sz="2800" dirty="0"/>
          </a:p>
          <a:p>
            <a:pPr lvl="1"/>
            <a:r>
              <a:rPr lang="pt-BR" sz="2400" dirty="0"/>
              <a:t>Define Diretrizes Curriculares Nacionais Gerais para a Educação Básica</a:t>
            </a:r>
          </a:p>
          <a:p>
            <a:endParaRPr lang="pt-BR" sz="2800"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20763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Art. 47. § 3º A avaliação na Educação Infantil é realizada mediante acompanhamento e registro do desenvolvimento da criança, sem o objetivo de promoção, mesmo em se tratando de acesso ao Ensino Fundamental.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024421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75283" y="2838305"/>
            <a:ext cx="9877777" cy="2020048"/>
          </a:xfrm>
        </p:spPr>
        <p:txBody>
          <a:bodyPr>
            <a:normAutofit/>
          </a:bodyPr>
          <a:lstStyle/>
          <a:p>
            <a:r>
              <a:rPr lang="pt-BR" sz="2800" dirty="0" smtClean="0"/>
              <a:t>Lei </a:t>
            </a:r>
            <a:r>
              <a:rPr lang="pt-BR" sz="2800" dirty="0"/>
              <a:t>do Sistema Municipal de Educação </a:t>
            </a:r>
          </a:p>
          <a:p>
            <a:r>
              <a:rPr lang="pt-BR" sz="2800" dirty="0"/>
              <a:t>Resolução do Conselho Municipal de Educação </a:t>
            </a:r>
          </a:p>
          <a:p>
            <a:endParaRPr lang="pt-BR" sz="2800" dirty="0"/>
          </a:p>
        </p:txBody>
      </p:sp>
      <p:sp>
        <p:nvSpPr>
          <p:cNvPr id="2" name="Título 1"/>
          <p:cNvSpPr>
            <a:spLocks noGrp="1"/>
          </p:cNvSpPr>
          <p:nvPr>
            <p:ph type="title"/>
          </p:nvPr>
        </p:nvSpPr>
        <p:spPr/>
        <p:txBody>
          <a:bodyPr/>
          <a:lstStyle/>
          <a:p>
            <a:r>
              <a:rPr lang="en-US" dirty="0" err="1" smtClean="0"/>
              <a:t>Legislação</a:t>
            </a:r>
            <a:r>
              <a:rPr lang="en-US" dirty="0" smtClean="0"/>
              <a:t> </a:t>
            </a:r>
            <a:r>
              <a:rPr lang="en-US" dirty="0" err="1" smtClean="0"/>
              <a:t>Estadual</a:t>
            </a:r>
            <a:r>
              <a:rPr lang="en-US" dirty="0" smtClean="0"/>
              <a:t>/Municipal</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5869518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87809" y="2580362"/>
            <a:ext cx="9877777" cy="2906974"/>
          </a:xfrm>
        </p:spPr>
        <p:txBody>
          <a:bodyPr/>
          <a:lstStyle/>
          <a:p>
            <a:r>
              <a:rPr lang="pt-BR" dirty="0" smtClean="0"/>
              <a:t>Pag</a:t>
            </a:r>
            <a:r>
              <a:rPr lang="pt-BR" dirty="0"/>
              <a:t>. 29 – As instituições de Educação Infantil devem criar procedimentos para acompanhamento do trabalho pedagógico e para avaliação do desenvolvimento das crianças, sem objetivo de seleção, promoção ou classificação, garantindo: </a:t>
            </a:r>
          </a:p>
          <a:p>
            <a:endParaRPr lang="pt-BR" dirty="0"/>
          </a:p>
        </p:txBody>
      </p:sp>
      <p:sp>
        <p:nvSpPr>
          <p:cNvPr id="2" name="Título 1"/>
          <p:cNvSpPr>
            <a:spLocks noGrp="1"/>
          </p:cNvSpPr>
          <p:nvPr>
            <p:ph type="title"/>
          </p:nvPr>
        </p:nvSpPr>
        <p:spPr>
          <a:xfrm>
            <a:off x="609600" y="338327"/>
            <a:ext cx="10972800" cy="2016565"/>
          </a:xfrm>
        </p:spPr>
        <p:txBody>
          <a:bodyPr>
            <a:normAutofit fontScale="90000"/>
          </a:bodyPr>
          <a:lstStyle/>
          <a:p>
            <a:r>
              <a:rPr lang="pt-BR" dirty="0" smtClean="0"/>
              <a:t>DIRETRIZES </a:t>
            </a:r>
            <a:r>
              <a:rPr lang="pt-BR" dirty="0"/>
              <a:t>CURRICULARES NACIONAIS PARA A EDUCAÇÃO INFANTIL - MEC – 2010</a:t>
            </a:r>
            <a:br>
              <a:rPr lang="pt-BR" dirty="0"/>
            </a:b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7" name="Imagem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603650" y="3833723"/>
            <a:ext cx="3339933" cy="283346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785119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0" y="2054268"/>
            <a:ext cx="5874707" cy="4279845"/>
          </a:xfrm>
        </p:spPr>
        <p:txBody>
          <a:bodyPr>
            <a:noAutofit/>
          </a:bodyPr>
          <a:lstStyle/>
          <a:p>
            <a:pPr marL="742950" lvl="1" indent="-285750">
              <a:buFont typeface="Wingdings" panose="05000000000000000000" pitchFamily="2" charset="2"/>
              <a:buChar char="ü"/>
            </a:pPr>
            <a:r>
              <a:rPr lang="pt-BR" dirty="0"/>
              <a:t>Considerações Iniciais</a:t>
            </a:r>
          </a:p>
          <a:p>
            <a:pPr marL="742950" lvl="1" indent="-285750">
              <a:buFont typeface="Wingdings" panose="05000000000000000000" pitchFamily="2" charset="2"/>
              <a:buChar char="ü"/>
            </a:pPr>
            <a:r>
              <a:rPr lang="pt-BR" dirty="0"/>
              <a:t>Legislação</a:t>
            </a:r>
          </a:p>
          <a:p>
            <a:pPr marL="1200150" lvl="2" indent="-285750">
              <a:buFont typeface="Wingdings" panose="05000000000000000000" pitchFamily="2" charset="2"/>
              <a:buChar char="ü"/>
            </a:pPr>
            <a:r>
              <a:rPr lang="pt-BR" sz="2200" dirty="0"/>
              <a:t>Legislação Federal </a:t>
            </a:r>
          </a:p>
          <a:p>
            <a:pPr marL="1200150" lvl="2" indent="-285750">
              <a:buFont typeface="Wingdings" panose="05000000000000000000" pitchFamily="2" charset="2"/>
              <a:buChar char="ü"/>
            </a:pPr>
            <a:r>
              <a:rPr lang="pt-BR" sz="2200" dirty="0"/>
              <a:t>Legislação Estadual e Municipal </a:t>
            </a:r>
          </a:p>
          <a:p>
            <a:pPr marL="742950" lvl="1" indent="-285750">
              <a:buFont typeface="Wingdings" panose="05000000000000000000" pitchFamily="2" charset="2"/>
              <a:buChar char="ü"/>
            </a:pPr>
            <a:r>
              <a:rPr lang="pt-BR" dirty="0"/>
              <a:t>Diretrizes</a:t>
            </a:r>
          </a:p>
          <a:p>
            <a:pPr marL="1200150" lvl="2" indent="-285750">
              <a:buFont typeface="Wingdings" panose="05000000000000000000" pitchFamily="2" charset="2"/>
              <a:buChar char="ü"/>
            </a:pPr>
            <a:r>
              <a:rPr lang="pt-BR" sz="2200" dirty="0"/>
              <a:t>Diretrizes Nacionais </a:t>
            </a:r>
          </a:p>
          <a:p>
            <a:pPr marL="1200150" lvl="2" indent="-285750">
              <a:buFont typeface="Wingdings" panose="05000000000000000000" pitchFamily="2" charset="2"/>
              <a:buChar char="ü"/>
            </a:pPr>
            <a:r>
              <a:rPr lang="pt-BR" sz="2200" dirty="0"/>
              <a:t>Diretrizes Estaduais e Municipais – Diretrizes Curriculares (COMED)</a:t>
            </a:r>
          </a:p>
          <a:p>
            <a:pPr marL="742950" lvl="1" indent="-285750">
              <a:buFont typeface="Wingdings" panose="05000000000000000000" pitchFamily="2" charset="2"/>
              <a:buChar char="ü"/>
            </a:pPr>
            <a:r>
              <a:rPr lang="pt-BR" dirty="0"/>
              <a:t>Formas de Registro</a:t>
            </a:r>
          </a:p>
          <a:p>
            <a:pPr marL="1200150" lvl="2" indent="-285750">
              <a:buFont typeface="Wingdings" panose="05000000000000000000" pitchFamily="2" charset="2"/>
              <a:buChar char="ü"/>
            </a:pPr>
            <a:r>
              <a:rPr lang="pt-BR" sz="2200" dirty="0"/>
              <a:t>Registros Descritivos </a:t>
            </a:r>
          </a:p>
          <a:p>
            <a:pPr marL="1200150" lvl="2" indent="-285750">
              <a:buFont typeface="Wingdings" panose="05000000000000000000" pitchFamily="2" charset="2"/>
              <a:buChar char="ü"/>
            </a:pPr>
            <a:r>
              <a:rPr lang="pt-BR" sz="2200" dirty="0"/>
              <a:t>Portfólios</a:t>
            </a:r>
          </a:p>
          <a:p>
            <a:endParaRPr lang="pt-BR" sz="2200" dirty="0"/>
          </a:p>
        </p:txBody>
      </p:sp>
      <p:sp>
        <p:nvSpPr>
          <p:cNvPr id="3" name="Título 2"/>
          <p:cNvSpPr>
            <a:spLocks noGrp="1"/>
          </p:cNvSpPr>
          <p:nvPr>
            <p:ph type="title"/>
          </p:nvPr>
        </p:nvSpPr>
        <p:spPr>
          <a:xfrm>
            <a:off x="565758" y="377993"/>
            <a:ext cx="4807907" cy="1252728"/>
          </a:xfrm>
        </p:spPr>
        <p:txBody>
          <a:bodyPr>
            <a:normAutofit fontScale="90000"/>
          </a:bodyPr>
          <a:lstStyle/>
          <a:p>
            <a:r>
              <a:rPr lang="en-US" dirty="0" err="1" smtClean="0"/>
              <a:t>Avaliação</a:t>
            </a:r>
            <a:r>
              <a:rPr lang="en-US" dirty="0" smtClean="0"/>
              <a:t> NA </a:t>
            </a:r>
            <a:r>
              <a:rPr lang="en-US" dirty="0" err="1" smtClean="0"/>
              <a:t>Educação</a:t>
            </a:r>
            <a:r>
              <a:rPr lang="en-US" dirty="0" smtClean="0"/>
              <a:t> </a:t>
            </a:r>
            <a:r>
              <a:rPr lang="en-US" dirty="0" err="1" smtClean="0"/>
              <a:t>Infantil</a:t>
            </a:r>
            <a:endParaRPr lang="pt-BR" dirty="0"/>
          </a:p>
        </p:txBody>
      </p:sp>
      <p:sp>
        <p:nvSpPr>
          <p:cNvPr id="4" name="Título 2"/>
          <p:cNvSpPr txBox="1">
            <a:spLocks/>
          </p:cNvSpPr>
          <p:nvPr/>
        </p:nvSpPr>
        <p:spPr>
          <a:xfrm>
            <a:off x="6553162" y="403045"/>
            <a:ext cx="4958217" cy="1252728"/>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smtClean="0"/>
              <a:t>Avaliação</a:t>
            </a:r>
            <a:r>
              <a:rPr lang="en-US" dirty="0" smtClean="0"/>
              <a:t> DA </a:t>
            </a:r>
            <a:r>
              <a:rPr lang="en-US" dirty="0" err="1" smtClean="0"/>
              <a:t>Educação</a:t>
            </a:r>
            <a:r>
              <a:rPr lang="en-US" dirty="0" smtClean="0"/>
              <a:t> </a:t>
            </a:r>
            <a:r>
              <a:rPr lang="en-US" dirty="0" err="1" smtClean="0"/>
              <a:t>Infantil</a:t>
            </a:r>
            <a:endParaRPr lang="en-US" dirty="0" smtClean="0"/>
          </a:p>
        </p:txBody>
      </p:sp>
      <p:sp>
        <p:nvSpPr>
          <p:cNvPr id="5" name="Espaço Reservado para Conteúdo 1"/>
          <p:cNvSpPr txBox="1">
            <a:spLocks/>
          </p:cNvSpPr>
          <p:nvPr/>
        </p:nvSpPr>
        <p:spPr>
          <a:xfrm>
            <a:off x="7102257" y="2906500"/>
            <a:ext cx="4622063" cy="2144967"/>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285750" indent="-285750">
              <a:buFont typeface="Wingdings" panose="05000000000000000000" pitchFamily="2" charset="2"/>
              <a:buChar char="ü"/>
            </a:pPr>
            <a:r>
              <a:rPr lang="pt-BR" sz="2200" dirty="0"/>
              <a:t>Alguns dados </a:t>
            </a:r>
          </a:p>
          <a:p>
            <a:pPr marL="285750" indent="-285750">
              <a:buFont typeface="Wingdings" panose="05000000000000000000" pitchFamily="2" charset="2"/>
              <a:buChar char="ü"/>
            </a:pPr>
            <a:r>
              <a:rPr lang="pt-BR" sz="2200" dirty="0"/>
              <a:t>Subsídios para a realização da Avaliação DA Educação Infantil</a:t>
            </a:r>
          </a:p>
          <a:p>
            <a:pPr marL="285750" indent="-285750">
              <a:buFont typeface="Wingdings" panose="05000000000000000000" pitchFamily="2" charset="2"/>
              <a:buChar char="ü"/>
            </a:pPr>
            <a:r>
              <a:rPr lang="pt-BR" sz="2200" dirty="0"/>
              <a:t>Acompanhamento dos professores </a:t>
            </a:r>
            <a:endParaRPr lang="en-US" sz="2200" dirty="0"/>
          </a:p>
          <a:p>
            <a:endParaRPr lang="pt-BR" sz="2200" dirty="0"/>
          </a:p>
        </p:txBody>
      </p:sp>
      <p:cxnSp>
        <p:nvCxnSpPr>
          <p:cNvPr id="7" name="Conector reto 6"/>
          <p:cNvCxnSpPr/>
          <p:nvPr/>
        </p:nvCxnSpPr>
        <p:spPr>
          <a:xfrm>
            <a:off x="6062597" y="820455"/>
            <a:ext cx="0" cy="534861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33540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841326" y="789140"/>
            <a:ext cx="9156526" cy="5686815"/>
          </a:xfrm>
        </p:spPr>
        <p:txBody>
          <a:bodyPr>
            <a:normAutofit/>
          </a:bodyPr>
          <a:lstStyle/>
          <a:p>
            <a:pPr lvl="0"/>
            <a:r>
              <a:rPr lang="pt-BR" dirty="0"/>
              <a:t>A observação crítica e criativa das atividades, das brincadeiras e interações das crianças no cotidiano; </a:t>
            </a:r>
          </a:p>
          <a:p>
            <a:pPr lvl="0"/>
            <a:r>
              <a:rPr lang="pt-BR" dirty="0"/>
              <a:t>Utilização de múltiplos registros realizados por adultos e crianças (relatórios, fotografias, desenhos, álbuns, etc.); </a:t>
            </a:r>
          </a:p>
          <a:p>
            <a:pPr lvl="0"/>
            <a:r>
              <a:rPr lang="pt-BR" dirty="0"/>
              <a:t>A continuidade dos processos de aprendizagens por meio da criação de estratégias adequadas aos diferentes momentos de transição vividos pela criança (transição casa/instituição de Educação Infantil, transições no interior da instituição, transição  creche/pré-escola e transição pré-escola/Ensino Fundamental); </a:t>
            </a:r>
          </a:p>
          <a:p>
            <a:pPr lvl="0"/>
            <a:r>
              <a:rPr lang="pt-BR" dirty="0"/>
              <a:t>Documentação específica que permita às famílias conhecer o trabalho da instituição junto às crianças e os processos de desenvolvimento e aprendizagem da criança na Educação infantil; </a:t>
            </a:r>
          </a:p>
          <a:p>
            <a:pPr lvl="0"/>
            <a:r>
              <a:rPr lang="pt-BR" dirty="0"/>
              <a:t>A não retenção das crianças na Educação Infantil.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952386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1898852"/>
            <a:ext cx="9390462" cy="4314057"/>
          </a:xfrm>
        </p:spPr>
        <p:txBody>
          <a:bodyPr>
            <a:normAutofit/>
          </a:bodyPr>
          <a:lstStyle/>
          <a:p>
            <a:r>
              <a:rPr lang="pt-BR" dirty="0"/>
              <a:t>São várias as maneiras pelas quais a observação pode ser registrada pelos professores.</a:t>
            </a:r>
          </a:p>
          <a:p>
            <a:endParaRPr lang="pt-BR" dirty="0" smtClean="0"/>
          </a:p>
          <a:p>
            <a:r>
              <a:rPr lang="pt-BR" dirty="0" smtClean="0"/>
              <a:t>A </a:t>
            </a:r>
            <a:r>
              <a:rPr lang="pt-BR" dirty="0"/>
              <a:t>escrita é, sem dúvida, a mais comum e acessível. O registro diário de suas observações</a:t>
            </a:r>
            <a:r>
              <a:rPr lang="pt-BR" dirty="0" smtClean="0"/>
              <a:t>, impressões</a:t>
            </a:r>
            <a:r>
              <a:rPr lang="pt-BR" dirty="0"/>
              <a:t>, </a:t>
            </a:r>
            <a:r>
              <a:rPr lang="pt-BR" dirty="0" err="1" smtClean="0"/>
              <a:t>idéias</a:t>
            </a:r>
            <a:r>
              <a:rPr lang="pt-BR" dirty="0" smtClean="0"/>
              <a:t>, </a:t>
            </a:r>
            <a:r>
              <a:rPr lang="pt-BR" dirty="0"/>
              <a:t>etc. pode compor um rico material de reflexão e ajuda para o planejamento educativo. Outras formas de registro também, podem ser consideradas, como a gravação em áudio e vídeo; produções das crianças ao longo do tempo; fotografias etc.</a:t>
            </a:r>
          </a:p>
          <a:p>
            <a:endParaRPr lang="pt-BR" dirty="0"/>
          </a:p>
        </p:txBody>
      </p:sp>
      <p:sp>
        <p:nvSpPr>
          <p:cNvPr id="2" name="Título 1"/>
          <p:cNvSpPr>
            <a:spLocks noGrp="1"/>
          </p:cNvSpPr>
          <p:nvPr>
            <p:ph type="title"/>
          </p:nvPr>
        </p:nvSpPr>
        <p:spPr/>
        <p:txBody>
          <a:bodyPr/>
          <a:lstStyle/>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617236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517732"/>
            <a:ext cx="9470722" cy="3608431"/>
          </a:xfrm>
        </p:spPr>
        <p:txBody>
          <a:bodyPr/>
          <a:lstStyle/>
          <a:p>
            <a:r>
              <a:rPr lang="pt-BR" dirty="0"/>
              <a:t>No que se refere às crianças, a avaliação deve permitir que elas acompanhem suas conquistas, suas dificuldades e suas possibilidades ao longo de seu processo de aprendizagem. Para que isso ocorra, o professor deve compartilhar com elas aquelas observações que sinalizam seus avanços e suas possibilidades de superação das dificuldades.</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5367700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470722" cy="3450696"/>
          </a:xfrm>
        </p:spPr>
        <p:txBody>
          <a:bodyPr/>
          <a:lstStyle/>
          <a:p>
            <a:r>
              <a:rPr lang="pt-BR" dirty="0"/>
              <a:t>São várias as situações cotidianas nas quais isso já ocorre, como, por exemplo, quando o professor diz: “Olhe que bom, você já está conseguindo se servir sozinho”, ou quando torna observável para as crianças o que elas sabiam fazer quando chegaram na instituição com o que sabem até aquele momento.</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36404299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smtClean="0"/>
              <a:t>Referenciais </a:t>
            </a:r>
            <a:r>
              <a:rPr lang="pt-BR" dirty="0"/>
              <a:t>Curriculares Municiais para a Educação Infantil </a:t>
            </a:r>
          </a:p>
          <a:p>
            <a:pPr marL="0" indent="0">
              <a:buNone/>
            </a:pPr>
            <a:endParaRPr lang="en-US" b="1" dirty="0" smtClean="0"/>
          </a:p>
          <a:p>
            <a:pPr marL="0" indent="0">
              <a:buNone/>
            </a:pPr>
            <a:endParaRPr lang="pt-BR" b="1" dirty="0" smtClean="0"/>
          </a:p>
          <a:p>
            <a:pPr marL="0" indent="0" algn="ctr">
              <a:buNone/>
            </a:pPr>
            <a:r>
              <a:rPr lang="pt-BR" b="1" u="sng" dirty="0" smtClean="0"/>
              <a:t>Dois exemplos ...</a:t>
            </a:r>
            <a:endParaRPr lang="pt-BR" u="sng" dirty="0"/>
          </a:p>
          <a:p>
            <a:endParaRPr lang="pt-BR" dirty="0"/>
          </a:p>
        </p:txBody>
      </p:sp>
      <p:sp>
        <p:nvSpPr>
          <p:cNvPr id="2" name="Título 1"/>
          <p:cNvSpPr>
            <a:spLocks noGrp="1"/>
          </p:cNvSpPr>
          <p:nvPr>
            <p:ph type="title"/>
          </p:nvPr>
        </p:nvSpPr>
        <p:spPr/>
        <p:txBody>
          <a:bodyPr/>
          <a:lstStyle/>
          <a:p>
            <a:r>
              <a:rPr lang="en-US" dirty="0" err="1" smtClean="0"/>
              <a:t>Diretrizes</a:t>
            </a:r>
            <a:r>
              <a:rPr lang="en-US" dirty="0" smtClean="0"/>
              <a:t> </a:t>
            </a:r>
            <a:r>
              <a:rPr lang="en-US" dirty="0" err="1" smtClean="0"/>
              <a:t>Municipais</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20033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041742" y="2104373"/>
            <a:ext cx="8998792" cy="4021790"/>
          </a:xfrm>
        </p:spPr>
        <p:txBody>
          <a:bodyPr>
            <a:normAutofit/>
          </a:bodyPr>
          <a:lstStyle/>
          <a:p>
            <a:r>
              <a:rPr lang="pt-BR" dirty="0"/>
              <a:t>Apresentação </a:t>
            </a:r>
          </a:p>
          <a:p>
            <a:r>
              <a:rPr lang="pt-BR" dirty="0"/>
              <a:t>Capítulo I – Histórico da Educação Infantil </a:t>
            </a:r>
          </a:p>
          <a:p>
            <a:r>
              <a:rPr lang="pt-BR" dirty="0"/>
              <a:t>Capítulo II – A criança e a Educação Infantil </a:t>
            </a:r>
          </a:p>
          <a:p>
            <a:r>
              <a:rPr lang="pt-BR" dirty="0"/>
              <a:t>Capítulo III – Diretrizes Pedagógicas </a:t>
            </a:r>
          </a:p>
          <a:p>
            <a:r>
              <a:rPr lang="pt-BR" dirty="0"/>
              <a:t>Capítulo IV – Referencial Metodológico </a:t>
            </a:r>
          </a:p>
          <a:p>
            <a:r>
              <a:rPr lang="pt-BR" dirty="0"/>
              <a:t>Capítulo V – Sugestões de planejamento do trabalho pedagógico </a:t>
            </a:r>
          </a:p>
          <a:p>
            <a:r>
              <a:rPr lang="pt-BR" dirty="0"/>
              <a:t>Referências bibliográficas </a:t>
            </a:r>
          </a:p>
          <a:p>
            <a:r>
              <a:rPr lang="pt-BR" dirty="0"/>
              <a:t>Anexos </a:t>
            </a:r>
          </a:p>
          <a:p>
            <a:endParaRPr lang="pt-BR" dirty="0"/>
          </a:p>
        </p:txBody>
      </p:sp>
      <p:sp>
        <p:nvSpPr>
          <p:cNvPr id="2" name="Título 1"/>
          <p:cNvSpPr>
            <a:spLocks noGrp="1"/>
          </p:cNvSpPr>
          <p:nvPr>
            <p:ph type="title"/>
          </p:nvPr>
        </p:nvSpPr>
        <p:spPr/>
        <p:txBody>
          <a:bodyPr>
            <a:normAutofit/>
          </a:bodyPr>
          <a:lstStyle/>
          <a:p>
            <a:pPr lvl="0"/>
            <a:r>
              <a:rPr lang="pt-BR" b="1" u="sng" dirty="0"/>
              <a:t>Pomerode/SC – </a:t>
            </a:r>
            <a:r>
              <a:rPr lang="pt-BR" b="1" u="sng" dirty="0" smtClean="0"/>
              <a:t>2012</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6581191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470722" cy="3450696"/>
          </a:xfrm>
        </p:spPr>
        <p:txBody>
          <a:bodyPr/>
          <a:lstStyle/>
          <a:p>
            <a:r>
              <a:rPr lang="pt-BR" dirty="0" err="1"/>
              <a:t>Cápitulo</a:t>
            </a:r>
            <a:r>
              <a:rPr lang="pt-BR" dirty="0"/>
              <a:t> III – </a:t>
            </a:r>
            <a:r>
              <a:rPr lang="pt-BR" dirty="0" smtClean="0"/>
              <a:t>Tópico 10</a:t>
            </a:r>
            <a:r>
              <a:rPr lang="pt-BR" dirty="0"/>
              <a:t>. Avaliação </a:t>
            </a:r>
          </a:p>
          <a:p>
            <a:r>
              <a:rPr lang="pt-BR" dirty="0"/>
              <a:t>Primeiro momento - Repete a legislação federal e as diretrizes do MEC</a:t>
            </a:r>
          </a:p>
          <a:p>
            <a:r>
              <a:rPr lang="pt-BR" dirty="0"/>
              <a:t>Segundo momento - Define a observação e o parecer descritivo como forma de registro do processo de aprendizagem e desenvolvimento da criança: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6987963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713984"/>
            <a:ext cx="9470722" cy="5412179"/>
          </a:xfrm>
        </p:spPr>
        <p:txBody>
          <a:bodyPr>
            <a:normAutofit lnSpcReduction="10000"/>
          </a:bodyPr>
          <a:lstStyle/>
          <a:p>
            <a:pPr lvl="0"/>
            <a:r>
              <a:rPr lang="pt-BR" dirty="0"/>
              <a:t>É preciso que o ato de registrar esteja intimamente ligado ao ato de avaliar e de acompanhar o desenvolvimento da criança, possibilitando a melhor percepção dos progressos, dificuldades e obstáculos da criança, como também, fazer as intervenções imediatas apontando possíveis encaminhamentos. </a:t>
            </a:r>
          </a:p>
          <a:p>
            <a:pPr lvl="0"/>
            <a:r>
              <a:rPr lang="pt-BR" dirty="0"/>
              <a:t>Ter atitudes de escutar, de observar e analisar a criança nas experiências individuais e coletivas vividas em todos os momentos na instituição. </a:t>
            </a:r>
          </a:p>
          <a:p>
            <a:pPr lvl="0"/>
            <a:r>
              <a:rPr lang="pt-BR" dirty="0"/>
              <a:t>Estar presente e atento a todas as produções e manifestações das crianças a anotar, fotografar, organizar portfólio, entrevistar – de forma individual, por grupos de crianças ou da turma, registrando como estes se envolvem nas atividades, de que forma resolvem os desafios propostos, que dificuldades apresentam, que soluções encontram para determinados problemas, que perguntas fazem, de que maneira articulam o fazer e o conhecer.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4284446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738620" y="2329841"/>
            <a:ext cx="9877777" cy="3757808"/>
          </a:xfrm>
        </p:spPr>
        <p:txBody>
          <a:bodyPr>
            <a:normAutofit/>
          </a:bodyPr>
          <a:lstStyle/>
          <a:p>
            <a:r>
              <a:rPr lang="pt-BR" dirty="0" smtClean="0"/>
              <a:t>Item </a:t>
            </a:r>
            <a:r>
              <a:rPr lang="pt-BR" dirty="0"/>
              <a:t>12 – </a:t>
            </a:r>
            <a:r>
              <a:rPr lang="pt-BR" dirty="0" err="1"/>
              <a:t>Pág</a:t>
            </a:r>
            <a:r>
              <a:rPr lang="pt-BR" dirty="0"/>
              <a:t> 79 - Documentação Pedagógica:</a:t>
            </a:r>
          </a:p>
          <a:p>
            <a:pPr lvl="0"/>
            <a:r>
              <a:rPr lang="pt-BR" dirty="0"/>
              <a:t>A Documentação Pedagógica constitui-se um documento em que os professores registram, sistematicamente, suas impressões sobre o que vai acontecendo com o grupo de crianças como qual trabalham. </a:t>
            </a:r>
          </a:p>
          <a:p>
            <a:pPr lvl="0"/>
            <a:r>
              <a:rPr lang="pt-BR" dirty="0"/>
              <a:t>A Documentação Pedagógica é fundamental para a sustentação da prática pedagógica, pois é uma importante ferramenta do trabalho docente, possibilitando refletir sobre o processo, para, se necessário, reformulá-lo. </a:t>
            </a:r>
          </a:p>
          <a:p>
            <a:endParaRPr lang="pt-BR" dirty="0"/>
          </a:p>
        </p:txBody>
      </p:sp>
      <p:sp>
        <p:nvSpPr>
          <p:cNvPr id="2" name="Título 1"/>
          <p:cNvSpPr>
            <a:spLocks noGrp="1"/>
          </p:cNvSpPr>
          <p:nvPr>
            <p:ph type="title"/>
          </p:nvPr>
        </p:nvSpPr>
        <p:spPr/>
        <p:txBody>
          <a:bodyPr>
            <a:normAutofit/>
          </a:bodyPr>
          <a:lstStyle/>
          <a:p>
            <a:pPr lvl="0"/>
            <a:r>
              <a:rPr lang="pt-BR" b="1" u="sng" dirty="0"/>
              <a:t>Gaspar/SC - </a:t>
            </a:r>
            <a:r>
              <a:rPr lang="pt-BR" b="1" u="sng" dirty="0" smtClean="0"/>
              <a:t>2010</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2031226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926925"/>
            <a:ext cx="9515722" cy="5199237"/>
          </a:xfrm>
        </p:spPr>
        <p:txBody>
          <a:bodyPr>
            <a:normAutofit/>
          </a:bodyPr>
          <a:lstStyle/>
          <a:p>
            <a:pPr lvl="0"/>
            <a:r>
              <a:rPr lang="pt-BR" dirty="0"/>
              <a:t>Não existe padrão ou modelo único para a documentação; cada professor deve refletir sobre a melhor forma de registrar, podendo fazê-lo por meio de textos escritos, fotografias com análise, áudio, vídeo, documentos expostos ou fichas individuais. </a:t>
            </a:r>
          </a:p>
          <a:p>
            <a:pPr lvl="0"/>
            <a:r>
              <a:rPr lang="pt-BR" dirty="0"/>
              <a:t>Na Documentação Pedagógica  é importante que apareça o que é dito e feito pelas crianças, assim como também a intervenção do professor, pois possibilita o </a:t>
            </a:r>
            <a:r>
              <a:rPr lang="pt-BR" dirty="0" err="1"/>
              <a:t>replanejar</a:t>
            </a:r>
            <a:r>
              <a:rPr lang="pt-BR" dirty="0"/>
              <a:t> de acordo com as necessidades e interesse delas. </a:t>
            </a:r>
          </a:p>
          <a:p>
            <a:pPr lvl="0"/>
            <a:r>
              <a:rPr lang="pt-BR" dirty="0"/>
              <a:t>A Documentação Pedagógica passa a ser um compromisso dos professores na obrigatoriedade de sua execução. </a:t>
            </a:r>
          </a:p>
          <a:p>
            <a:pPr lvl="0"/>
            <a:r>
              <a:rPr lang="pt-BR" dirty="0"/>
              <a:t>É necessário, no âmbito da Instituição, definir como será feita a devolutiva aos pais. Esta definição estará no Projeto Político Pedagógico.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36156793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941535" y="2458261"/>
            <a:ext cx="6006141" cy="3323998"/>
          </a:xfrm>
        </p:spPr>
        <p:txBody>
          <a:bodyPr>
            <a:noAutofit/>
          </a:bodyPr>
          <a:lstStyle/>
          <a:p>
            <a:r>
              <a:rPr lang="pt-BR" sz="2800" dirty="0"/>
              <a:t>No Brasil, foi a partir da Constituição Federal de 1988, que a Educação infantil passou a ser um dever do Estado e um direito da criança. Também o Estatuto da Criança e do Adolescente(1990), destaca o direito da criança a este atendimento. </a:t>
            </a:r>
          </a:p>
          <a:p>
            <a:endParaRPr lang="pt-BR" sz="2800" dirty="0"/>
          </a:p>
        </p:txBody>
      </p:sp>
      <p:sp>
        <p:nvSpPr>
          <p:cNvPr id="2" name="Título 1"/>
          <p:cNvSpPr>
            <a:spLocks noGrp="1"/>
          </p:cNvSpPr>
          <p:nvPr>
            <p:ph type="title"/>
          </p:nvPr>
        </p:nvSpPr>
        <p:spPr/>
        <p:txBody>
          <a:bodyPr>
            <a:normAutofit/>
          </a:bodyPr>
          <a:lstStyle/>
          <a:p>
            <a:pPr lvl="0"/>
            <a:r>
              <a:rPr lang="pt-BR" b="1" dirty="0"/>
              <a:t>Avaliação NA Educação Infantil </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7" name="Imagem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947676" y="2458261"/>
            <a:ext cx="2446986" cy="3323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480006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292263"/>
            <a:ext cx="9470722" cy="3833900"/>
          </a:xfrm>
        </p:spPr>
        <p:txBody>
          <a:bodyPr/>
          <a:lstStyle/>
          <a:p>
            <a:pPr marL="627063" lvl="2" indent="0">
              <a:buNone/>
            </a:pPr>
            <a:r>
              <a:rPr lang="pt-BR" sz="2800" b="1" dirty="0" smtClean="0">
                <a:effectLst>
                  <a:outerShdw blurRad="38100" dist="38100" dir="2700000" algn="tl">
                    <a:srgbClr val="000000">
                      <a:alpha val="43137"/>
                    </a:srgbClr>
                  </a:outerShdw>
                </a:effectLst>
              </a:rPr>
              <a:t>                             </a:t>
            </a:r>
            <a:r>
              <a:rPr lang="pt-BR" sz="2800" b="1" u="sng" dirty="0" smtClean="0">
                <a:effectLst>
                  <a:outerShdw blurRad="38100" dist="38100" dir="2700000" algn="tl">
                    <a:srgbClr val="000000">
                      <a:alpha val="43137"/>
                    </a:srgbClr>
                  </a:outerShdw>
                </a:effectLst>
              </a:rPr>
              <a:t>Registros </a:t>
            </a:r>
            <a:r>
              <a:rPr lang="pt-BR" sz="2800" b="1" u="sng" dirty="0">
                <a:effectLst>
                  <a:outerShdw blurRad="38100" dist="38100" dir="2700000" algn="tl">
                    <a:srgbClr val="000000">
                      <a:alpha val="43137"/>
                    </a:srgbClr>
                  </a:outerShdw>
                </a:effectLst>
              </a:rPr>
              <a:t>Descritivos </a:t>
            </a:r>
            <a:endParaRPr lang="pt-BR" sz="2800" b="1" u="sng" dirty="0" smtClean="0">
              <a:effectLst>
                <a:outerShdw blurRad="38100" dist="38100" dir="2700000" algn="tl">
                  <a:srgbClr val="000000">
                    <a:alpha val="43137"/>
                  </a:srgbClr>
                </a:outerShdw>
              </a:effectLst>
            </a:endParaRPr>
          </a:p>
          <a:p>
            <a:pPr marL="627063" lvl="2" indent="0">
              <a:buNone/>
            </a:pPr>
            <a:endParaRPr lang="pt-BR" sz="2400" dirty="0"/>
          </a:p>
          <a:p>
            <a:r>
              <a:rPr lang="pt-BR" dirty="0"/>
              <a:t>Jussara Hoffmann(1993) aponta alguns equívocos na elaboração dos registros descritivos, a saber: </a:t>
            </a:r>
            <a:endParaRPr lang="pt-BR" dirty="0" smtClean="0"/>
          </a:p>
          <a:p>
            <a:pPr lvl="0"/>
            <a:r>
              <a:rPr lang="pt-BR" dirty="0"/>
              <a:t>Muitos pareceres reduzem-se a apontar aspecto atitudinais das crianças, com julgamentos de calor sobre essas atitudes, pouco revelando de fato sobre o seu desenvolvimento em termos </a:t>
            </a:r>
            <a:r>
              <a:rPr lang="pt-BR" dirty="0" err="1"/>
              <a:t>sócio-afetivos</a:t>
            </a:r>
            <a:r>
              <a:rPr lang="pt-BR" dirty="0"/>
              <a:t> e cognitivos. São breves e superficiais. </a:t>
            </a:r>
          </a:p>
          <a:p>
            <a:endParaRPr lang="pt-BR" sz="3200" dirty="0"/>
          </a:p>
          <a:p>
            <a:endParaRPr lang="pt-BR" dirty="0"/>
          </a:p>
        </p:txBody>
      </p:sp>
      <p:sp>
        <p:nvSpPr>
          <p:cNvPr id="2" name="Título 1"/>
          <p:cNvSpPr>
            <a:spLocks noGrp="1"/>
          </p:cNvSpPr>
          <p:nvPr>
            <p:ph type="title"/>
          </p:nvPr>
        </p:nvSpPr>
        <p:spPr/>
        <p:txBody>
          <a:bodyPr/>
          <a:lstStyle/>
          <a:p>
            <a:r>
              <a:rPr lang="en-US" dirty="0" err="1" smtClean="0"/>
              <a:t>Formas</a:t>
            </a:r>
            <a:r>
              <a:rPr lang="en-US" dirty="0" smtClean="0"/>
              <a:t> de </a:t>
            </a:r>
            <a:r>
              <a:rPr lang="en-US" dirty="0" err="1" smtClean="0"/>
              <a:t>Registro</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6276936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417523"/>
            <a:ext cx="9470722" cy="3745282"/>
          </a:xfrm>
        </p:spPr>
        <p:txBody>
          <a:bodyPr>
            <a:normAutofit/>
          </a:bodyPr>
          <a:lstStyle/>
          <a:p>
            <a:pPr lvl="0"/>
            <a:r>
              <a:rPr lang="pt-BR" dirty="0" smtClean="0"/>
              <a:t>Pareceres </a:t>
            </a:r>
            <a:r>
              <a:rPr lang="pt-BR" dirty="0"/>
              <a:t>elaborados sobre crianças de uma mesma turma tendem a referir-se sobre todas elas a respeito dos mesmos aspectos, numa mesma sequência e ainda comparando atitudes evidenciadas. </a:t>
            </a:r>
            <a:endParaRPr lang="pt-BR" dirty="0" smtClean="0"/>
          </a:p>
          <a:p>
            <a:pPr marL="0" lvl="0" indent="0">
              <a:buNone/>
            </a:pPr>
            <a:endParaRPr lang="pt-BR" dirty="0"/>
          </a:p>
          <a:p>
            <a:pPr lvl="0"/>
            <a:r>
              <a:rPr lang="pt-BR" dirty="0"/>
              <a:t>Alguns pareceres parecem apenas reproduzir por extenso fichas de comportamento, apresentando um rol de aspectos apontados sobre a criança, sem clareza teórica ou significado pedagógico.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0404666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417523"/>
            <a:ext cx="9470722" cy="3708640"/>
          </a:xfrm>
        </p:spPr>
        <p:txBody>
          <a:bodyPr>
            <a:normAutofit/>
          </a:bodyPr>
          <a:lstStyle/>
          <a:p>
            <a:pPr lvl="0"/>
            <a:r>
              <a:rPr lang="pt-BR" dirty="0"/>
              <a:t>Roteiros elaborados por diretores ou supervisores uniformizam o relato dos professores e centram-se muito mais na rotina do professor do que na observação do desenvolvimento da criança</a:t>
            </a:r>
            <a:r>
              <a:rPr lang="pt-BR" dirty="0" smtClean="0"/>
              <a:t>.</a:t>
            </a:r>
          </a:p>
          <a:p>
            <a:pPr lvl="0"/>
            <a:endParaRPr lang="pt-BR" dirty="0"/>
          </a:p>
          <a:p>
            <a:pPr lvl="0"/>
            <a:r>
              <a:rPr lang="pt-BR" dirty="0"/>
              <a:t>Os pareceres parecem atender muito mais o interesse da família, no sentido de poder controlar o trabalho desenvolvido com os seus filhos, do que ser um instrumento de reflexão sobre o desenvolvimento da criança e com significado pedagógico para o professor ou a instituição. É uma penosa obrigação da escola.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30587328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62757" y="2968668"/>
            <a:ext cx="9877777" cy="1178330"/>
          </a:xfrm>
        </p:spPr>
        <p:txBody>
          <a:bodyPr/>
          <a:lstStyle/>
          <a:p>
            <a:pPr marL="0" indent="0" algn="ctr">
              <a:buNone/>
            </a:pPr>
            <a:r>
              <a:rPr lang="pt-BR" sz="2800" b="1" dirty="0" smtClean="0">
                <a:hlinkClick r:id="rId2" action="ppaction://hlinkfile"/>
              </a:rPr>
              <a:t>REFLEXÃO </a:t>
            </a:r>
            <a:r>
              <a:rPr lang="pt-BR" sz="2800" b="1" dirty="0">
                <a:hlinkClick r:id="rId2" action="ppaction://hlinkfile"/>
              </a:rPr>
              <a:t>SOBRE UM PARECER </a:t>
            </a:r>
            <a:r>
              <a:rPr lang="pt-BR" sz="2800" b="1" dirty="0" smtClean="0">
                <a:hlinkClick r:id="rId2" action="ppaction://hlinkfile"/>
              </a:rPr>
              <a:t>DESCRITIVO</a:t>
            </a:r>
          </a:p>
          <a:p>
            <a:pPr marL="0" indent="0" algn="ctr">
              <a:buNone/>
            </a:pPr>
            <a:r>
              <a:rPr lang="pt-BR" sz="2800" dirty="0" smtClean="0">
                <a:hlinkClick r:id="rId2" action="ppaction://hlinkfile"/>
              </a:rPr>
              <a:t>Devolutiva </a:t>
            </a:r>
            <a:r>
              <a:rPr lang="pt-BR" sz="2800" dirty="0">
                <a:hlinkClick r:id="rId2" action="ppaction://hlinkfile"/>
              </a:rPr>
              <a:t>para uma Professora </a:t>
            </a:r>
            <a:endParaRPr lang="pt-BR" sz="2800" dirty="0" smtClean="0">
              <a:hlinkClick r:id="rId2" action="ppaction://hlinkfile"/>
            </a:endParaRPr>
          </a:p>
          <a:p>
            <a:pPr algn="ctr"/>
            <a:endParaRPr lang="pt-BR" dirty="0">
              <a:hlinkClick r:id="rId2" action="ppaction://hlinkfile"/>
            </a:endParaRPr>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4" cstate="email"/>
          <a:srcRect/>
          <a:stretch/>
        </p:blipFill>
        <p:spPr>
          <a:xfrm>
            <a:off x="168808" y="4271653"/>
            <a:ext cx="1401004" cy="847725"/>
          </a:xfrm>
          <a:prstGeom prst="rect">
            <a:avLst/>
          </a:prstGeom>
        </p:spPr>
      </p:pic>
      <p:pic>
        <p:nvPicPr>
          <p:cNvPr id="6" name="Imagem 5"/>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8000492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567836"/>
            <a:ext cx="9470722" cy="3558327"/>
          </a:xfrm>
        </p:spPr>
        <p:txBody>
          <a:bodyPr/>
          <a:lstStyle/>
          <a:p>
            <a:r>
              <a:rPr lang="pt-BR" dirty="0" smtClean="0"/>
              <a:t>Gardner(1994</a:t>
            </a:r>
            <a:r>
              <a:rPr lang="pt-BR" dirty="0"/>
              <a:t>) explica que o portfólio é, na verdade, uma típica pasta de trabalhos de arte, na qual um estudante reúne seus melhores trabalhos, na esperança de ser admitido, em uma escola de arte seleta, ganhar um prêmio ou assegurar uma exposição em uma galeria ou um estágio em uma oficina. </a:t>
            </a:r>
            <a:endParaRPr lang="pt-BR" sz="3200" dirty="0"/>
          </a:p>
          <a:p>
            <a:endParaRPr lang="pt-BR" dirty="0"/>
          </a:p>
        </p:txBody>
      </p:sp>
      <p:sp>
        <p:nvSpPr>
          <p:cNvPr id="2" name="Título 1"/>
          <p:cNvSpPr>
            <a:spLocks noGrp="1"/>
          </p:cNvSpPr>
          <p:nvPr>
            <p:ph type="title"/>
          </p:nvPr>
        </p:nvSpPr>
        <p:spPr/>
        <p:txBody>
          <a:bodyPr/>
          <a:lstStyle/>
          <a:p>
            <a:r>
              <a:rPr lang="en-US" dirty="0" err="1" smtClean="0"/>
              <a:t>Portfólios</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31347432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Gradativamente, o portfólio vem ganhando espaço também no campo educacional e, cada vez mais, está sendo utilizado a serviço do ensino e da aprendizagem, compondo-se como uma ferramenta da avaliação formativa.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10689179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470722" cy="3450696"/>
          </a:xfrm>
        </p:spPr>
        <p:txBody>
          <a:bodyPr/>
          <a:lstStyle/>
          <a:p>
            <a:r>
              <a:rPr lang="pt-BR" dirty="0"/>
              <a:t>Nesse sentido, o portfólio não se apresenta como produto final, mas como todo o processo de construção e reconstrução da prática pedagógica, tanto para docentes, como para discentes, uma vez que possibilita uma leitura atenta dos caminhos percorridos pelo educando, ajudando o professor a organizar suas ações subsequente e, ainda, contribuindo para que a própria criança compreenda seu processo de aprendizagem e desenvolvimento.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10720495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470722" cy="3450696"/>
          </a:xfrm>
        </p:spPr>
        <p:txBody>
          <a:bodyPr/>
          <a:lstStyle/>
          <a:p>
            <a:r>
              <a:rPr lang="pt-BR" dirty="0"/>
              <a:t>As crianças são pequenas, algumas ainda não verbalizam seus sentimentos e emoções, conquistas e dificuldades, então, o portfólio apresenta-se como uma ferramenta rica e diversificada, que documenta de maneira significativa todo o processo vivenciado pelo educando e registra cada uma das pegadas dessa vivência rica e essencial para toda a vida.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22264692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6"/>
            <a:ext cx="9277728" cy="3787963"/>
          </a:xfrm>
        </p:spPr>
        <p:txBody>
          <a:bodyPr>
            <a:normAutofit lnSpcReduction="10000"/>
          </a:bodyPr>
          <a:lstStyle/>
          <a:p>
            <a:r>
              <a:rPr lang="pt-BR" dirty="0"/>
              <a:t>Profa. Lilian – </a:t>
            </a:r>
            <a:r>
              <a:rPr lang="pt-BR" dirty="0" err="1" smtClean="0"/>
              <a:t>Pré</a:t>
            </a:r>
            <a:r>
              <a:rPr lang="pt-BR" dirty="0" smtClean="0"/>
              <a:t> I – </a:t>
            </a:r>
            <a:r>
              <a:rPr lang="pt-BR" dirty="0"/>
              <a:t>O portfólio é uma lembrança para a família, ao mesmo tempo informa tudo que a criança produz e realiza. Ele é um instrumento que permite que a própria criança observe sua aprendizagem. Para mim,  como professora, ele tem sido realmente uma ferramenta de avaliação formativa, porque tenho conseguido realizar minhas ações de forma mais consciente e reorganizar meu trabalho, propondo o que há de mais significativo para o grupo. O portfólio deixou de ser apenas informativo, mas tornou-se formativo, porque ao mesmo tempo em que avalio minhas ações, percebo que as crianças já o veem como a sua produção, como algo que conta as suas vivências e aprendizagens.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22591635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265202" cy="3975854"/>
          </a:xfrm>
        </p:spPr>
        <p:txBody>
          <a:bodyPr>
            <a:normAutofit fontScale="92500"/>
          </a:bodyPr>
          <a:lstStyle/>
          <a:p>
            <a:r>
              <a:rPr lang="pt-BR" dirty="0"/>
              <a:t>A professora </a:t>
            </a:r>
            <a:r>
              <a:rPr lang="pt-BR" dirty="0" err="1" smtClean="0"/>
              <a:t>Sirley</a:t>
            </a:r>
            <a:r>
              <a:rPr lang="pt-BR" dirty="0"/>
              <a:t> </a:t>
            </a:r>
            <a:r>
              <a:rPr lang="pt-BR" dirty="0" smtClean="0"/>
              <a:t>– </a:t>
            </a:r>
            <a:r>
              <a:rPr lang="pt-BR" dirty="0" err="1" smtClean="0"/>
              <a:t>Pré</a:t>
            </a:r>
            <a:r>
              <a:rPr lang="pt-BR" dirty="0" smtClean="0"/>
              <a:t> II - </a:t>
            </a:r>
            <a:r>
              <a:rPr lang="pt-BR" dirty="0"/>
              <a:t>afirmou que uma das características do portfólio é o seu enfoque voltado para a criança e acrescentou: “... ontem mesmo li o portfólio do ano passado, de uma criança, e percebi que muitas das ações descritas referiam-se ao grupo e não ao educando de maneira específica. Este ano, cada portfólio é do ‘jeito da criança’, como ela constrói e produz sua aprendizagem”. A professora compreendeu que para o portfólio melhor retratar a aprendizagem e o desenvolvimento do seu educando, precisaria ater-se mais às realizações e às produções de cada um. Sem revelar os trabalhos produzidos em grupo, as descrições passaram a enfatizar a atuação da criança no grupo e não somente a descrição do desempenho grupal.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p:txBody>
          <a:bodyPr/>
          <a:lstStyle/>
          <a:p>
            <a:r>
              <a:rPr lang="en-US" dirty="0" err="1" smtClean="0"/>
              <a:t>Portfólios</a:t>
            </a:r>
            <a:endParaRPr lang="pt-BR" dirty="0"/>
          </a:p>
        </p:txBody>
      </p:sp>
    </p:spTree>
    <p:extLst>
      <p:ext uri="{BB962C8B-B14F-4D97-AF65-F5344CB8AC3E}">
        <p14:creationId xmlns:p14="http://schemas.microsoft.com/office/powerpoint/2010/main" xmlns="" val="3851053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75492" y="416880"/>
            <a:ext cx="9877777" cy="1123821"/>
          </a:xfrm>
        </p:spPr>
        <p:txBody>
          <a:bodyPr/>
          <a:lstStyle/>
          <a:p>
            <a:r>
              <a:rPr lang="pt-BR" b="1" dirty="0">
                <a:solidFill>
                  <a:schemeClr val="bg1"/>
                </a:solidFill>
              </a:rPr>
              <a:t>Em 1996, a Lei de Diretrizes e Bases da Educação Nacional, Lei 9394/96, considera a Educação Infantil como primeira etapa da Educação Básica. </a:t>
            </a:r>
            <a:endParaRPr lang="pt-BR" dirty="0">
              <a:solidFill>
                <a:schemeClr val="bg1"/>
              </a:solidFill>
            </a:endParaRPr>
          </a:p>
          <a:p>
            <a:endParaRPr lang="pt-BR" dirty="0">
              <a:solidFill>
                <a:schemeClr val="bg1"/>
              </a:solidFill>
            </a:endParaRP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7" name="Imagem 6"/>
          <p:cNvPicPr>
            <a:picLocks noChangeAspect="1"/>
          </p:cNvPicPr>
          <p:nvPr/>
        </p:nvPicPr>
        <p:blipFill rotWithShape="1">
          <a:blip r:embed="rId5">
            <a:extLst>
              <a:ext uri="{28A0092B-C50C-407E-A947-70E740481C1C}">
                <a14:useLocalDpi xmlns:a14="http://schemas.microsoft.com/office/drawing/2010/main" xmlns="" val="0"/>
              </a:ext>
            </a:extLst>
          </a:blip>
          <a:srcRect/>
          <a:stretch/>
        </p:blipFill>
        <p:spPr>
          <a:xfrm>
            <a:off x="3858016" y="2846673"/>
            <a:ext cx="4772415" cy="35127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xmlns="" val="29044286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6"/>
            <a:ext cx="9117970" cy="3900697"/>
          </a:xfrm>
        </p:spPr>
        <p:txBody>
          <a:bodyPr>
            <a:normAutofit/>
          </a:bodyPr>
          <a:lstStyle/>
          <a:p>
            <a:r>
              <a:rPr lang="pt-BR" dirty="0"/>
              <a:t>A professora </a:t>
            </a:r>
            <a:r>
              <a:rPr lang="pt-BR" dirty="0" smtClean="0"/>
              <a:t>Tatiana – </a:t>
            </a:r>
            <a:r>
              <a:rPr lang="pt-BR" dirty="0" err="1" smtClean="0"/>
              <a:t>Pré</a:t>
            </a:r>
            <a:r>
              <a:rPr lang="pt-BR" dirty="0" smtClean="0"/>
              <a:t> II - </a:t>
            </a:r>
            <a:r>
              <a:rPr lang="pt-BR" dirty="0"/>
              <a:t>diz que “a característica mais marcante do portfólio é justamente seu caráter demonstrativo e acompanhamento das aprendizagens da criança. Parece-me uma linha do tempo e permite que eu observe, de forma mais clara, o desenvolvimento das crianças, pois além dos meus relatos, tem: escritas, desenhos, fotos e atividades. Também, tenho percebido o quanto as crianças estão comentando coisas do tipo: ‘Olha, eu fazia assim e agora faço assim’. E vão apontando essas evidências em seus portfólios”.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40657525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198052"/>
            <a:ext cx="9503196" cy="4077487"/>
          </a:xfrm>
        </p:spPr>
        <p:txBody>
          <a:bodyPr>
            <a:normAutofit/>
          </a:bodyPr>
          <a:lstStyle/>
          <a:p>
            <a:r>
              <a:rPr lang="pt-BR" dirty="0"/>
              <a:t>Para a turminha dos bebês, o portfólio representa uma história organizada das suas vivências. Gisele </a:t>
            </a:r>
            <a:r>
              <a:rPr lang="pt-BR" dirty="0" smtClean="0"/>
              <a:t>(Creche I) </a:t>
            </a:r>
            <a:r>
              <a:rPr lang="pt-BR" dirty="0"/>
              <a:t>afirma: “ ...o portfólio permite que conheçamos melhor cada família. A mãe conta um pouco da sua gravidez, quanto à sua escolha pelo </a:t>
            </a:r>
            <a:r>
              <a:rPr lang="pt-BR" dirty="0" smtClean="0"/>
              <a:t>CEI </a:t>
            </a:r>
            <a:r>
              <a:rPr lang="pt-BR" dirty="0"/>
              <a:t>e ainda revela alguns dos seus sentimentos durante o período de adaptação”. Essa recolha de dados e troca de informações “...possibilita nossa aproximação com a família e nos ajuda a entender a razão daquele bebê estar ali”. A professora reconhece o quanto o portfólio serve de mediação entre as educadoras e as famílias e compreende que, gradativamente, ele tem uma função de construção da história daquele bebê.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5237973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675467"/>
            <a:ext cx="9470722" cy="3450696"/>
          </a:xfrm>
        </p:spPr>
        <p:txBody>
          <a:bodyPr/>
          <a:lstStyle/>
          <a:p>
            <a:r>
              <a:rPr lang="pt-BR" dirty="0"/>
              <a:t>A elaboração de um portfólio demanda escolhas e decisões. Ele será composto pelo professor? Ele será organizado pelas crianças? Ele será fruto de decisões conjuntas e de escolhas negociadas? Na verdade, o eixo norteador para sua composição e organização dependerá sempre daqueles que compartilham do espaço escolar e das ações que nele ganham forma.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20277870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2091847" y="2675466"/>
            <a:ext cx="8948686" cy="3712807"/>
          </a:xfrm>
        </p:spPr>
        <p:txBody>
          <a:bodyPr>
            <a:normAutofit/>
          </a:bodyPr>
          <a:lstStyle/>
          <a:p>
            <a:r>
              <a:rPr lang="pt-BR" dirty="0" err="1"/>
              <a:t>Gronlund</a:t>
            </a:r>
            <a:r>
              <a:rPr lang="pt-BR" dirty="0"/>
              <a:t>(1998) cita quatro passos para que o processo de elaboração seja eficaz: </a:t>
            </a:r>
            <a:endParaRPr lang="pt-BR" dirty="0" smtClean="0"/>
          </a:p>
          <a:p>
            <a:endParaRPr lang="pt-BR" sz="1200" dirty="0" smtClean="0"/>
          </a:p>
          <a:p>
            <a:pPr marL="457200" indent="-457200">
              <a:buFont typeface="+mj-lt"/>
              <a:buAutoNum type="arabicPeriod"/>
            </a:pPr>
            <a:r>
              <a:rPr lang="pt-BR" dirty="0" smtClean="0"/>
              <a:t>determinar </a:t>
            </a:r>
            <a:r>
              <a:rPr lang="pt-BR" dirty="0"/>
              <a:t>os objetivos, as competências e habilidades a serem desenvolvidas e avaliadas; </a:t>
            </a:r>
          </a:p>
          <a:p>
            <a:pPr marL="457200" indent="-457200">
              <a:buFont typeface="+mj-lt"/>
              <a:buAutoNum type="arabicPeriod"/>
            </a:pPr>
            <a:r>
              <a:rPr lang="pt-BR" dirty="0" smtClean="0"/>
              <a:t>coletar </a:t>
            </a:r>
            <a:r>
              <a:rPr lang="pt-BR" dirty="0"/>
              <a:t>os trabalhos com intenção e propósito; </a:t>
            </a:r>
            <a:endParaRPr lang="pt-BR" dirty="0" smtClean="0"/>
          </a:p>
          <a:p>
            <a:pPr marL="457200" indent="-457200">
              <a:buFont typeface="+mj-lt"/>
              <a:buAutoNum type="arabicPeriod"/>
            </a:pPr>
            <a:r>
              <a:rPr lang="pt-BR" dirty="0" smtClean="0"/>
              <a:t>determinar </a:t>
            </a:r>
            <a:r>
              <a:rPr lang="pt-BR" dirty="0"/>
              <a:t>como os trabalhos serão organizados e onde serão arquivados; </a:t>
            </a:r>
            <a:endParaRPr lang="pt-BR" dirty="0" smtClean="0"/>
          </a:p>
          <a:p>
            <a:pPr marL="457200" indent="-457200">
              <a:buFont typeface="+mj-lt"/>
              <a:buAutoNum type="arabicPeriod"/>
            </a:pPr>
            <a:r>
              <a:rPr lang="pt-BR" dirty="0" smtClean="0"/>
              <a:t>avaliar </a:t>
            </a:r>
            <a:r>
              <a:rPr lang="pt-BR" dirty="0"/>
              <a:t>os </a:t>
            </a:r>
            <a:r>
              <a:rPr lang="pt-BR" dirty="0" smtClean="0"/>
              <a:t>trabalhos e registrar.  </a:t>
            </a:r>
            <a:endParaRPr lang="pt-BR" dirty="0"/>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40538304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392471"/>
            <a:ext cx="9783988" cy="3797018"/>
          </a:xfrm>
        </p:spPr>
        <p:txBody>
          <a:bodyPr/>
          <a:lstStyle/>
          <a:p>
            <a:r>
              <a:rPr lang="pt-BR" dirty="0"/>
              <a:t>Professora – </a:t>
            </a:r>
            <a:r>
              <a:rPr lang="pt-BR" dirty="0" smtClean="0"/>
              <a:t>Creche III </a:t>
            </a:r>
            <a:r>
              <a:rPr lang="pt-BR" dirty="0"/>
              <a:t>– O portfólio me permite conhecer as </a:t>
            </a:r>
            <a:r>
              <a:rPr lang="pt-BR" dirty="0">
                <a:solidFill>
                  <a:srgbClr val="FF0000"/>
                </a:solidFill>
                <a:effectLst>
                  <a:outerShdw blurRad="38100" dist="38100" dir="2700000" algn="tl">
                    <a:srgbClr val="000000">
                      <a:alpha val="43137"/>
                    </a:srgbClr>
                  </a:outerShdw>
                </a:effectLst>
              </a:rPr>
              <a:t>dificuldades da criança</a:t>
            </a:r>
            <a:r>
              <a:rPr lang="pt-BR" dirty="0"/>
              <a:t>, verificar como ocorreu a sua aprendizagem e, ainda, </a:t>
            </a:r>
            <a:r>
              <a:rPr lang="pt-BR" dirty="0" err="1"/>
              <a:t>re-significar</a:t>
            </a:r>
            <a:r>
              <a:rPr lang="pt-BR" dirty="0"/>
              <a:t> minha prática educativa. </a:t>
            </a:r>
            <a:endParaRPr lang="pt-BR" dirty="0" smtClean="0"/>
          </a:p>
          <a:p>
            <a:endParaRPr lang="pt-BR" dirty="0"/>
          </a:p>
          <a:p>
            <a:r>
              <a:rPr lang="pt-BR" dirty="0"/>
              <a:t>Professora – </a:t>
            </a:r>
            <a:r>
              <a:rPr lang="pt-BR" dirty="0" err="1" smtClean="0"/>
              <a:t>Pré</a:t>
            </a:r>
            <a:r>
              <a:rPr lang="pt-BR" dirty="0" smtClean="0"/>
              <a:t> II </a:t>
            </a:r>
            <a:r>
              <a:rPr lang="pt-BR" dirty="0"/>
              <a:t>– O portfólio evidencia claramente a </a:t>
            </a:r>
            <a:r>
              <a:rPr lang="pt-BR" dirty="0">
                <a:solidFill>
                  <a:srgbClr val="FF0000"/>
                </a:solidFill>
                <a:effectLst>
                  <a:outerShdw blurRad="38100" dist="38100" dir="2700000" algn="tl">
                    <a:srgbClr val="000000">
                      <a:alpha val="43137"/>
                    </a:srgbClr>
                  </a:outerShdw>
                </a:effectLst>
              </a:rPr>
              <a:t>aprendizagem das crianças</a:t>
            </a:r>
            <a:r>
              <a:rPr lang="pt-BR" dirty="0"/>
              <a:t>, pois é um registro da sua evolução. Ainda, ele possibilita ao professor </a:t>
            </a:r>
            <a:r>
              <a:rPr lang="pt-BR" dirty="0" err="1"/>
              <a:t>re-avaliar</a:t>
            </a:r>
            <a:r>
              <a:rPr lang="pt-BR" dirty="0"/>
              <a:t> a sua prática diariamente, até para poder aperfeiçoá-la.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39251897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542784"/>
            <a:ext cx="9470722" cy="4108537"/>
          </a:xfrm>
        </p:spPr>
        <p:txBody>
          <a:bodyPr>
            <a:normAutofit/>
          </a:bodyPr>
          <a:lstStyle/>
          <a:p>
            <a:r>
              <a:rPr lang="pt-BR" dirty="0"/>
              <a:t>A professora organiza as ações de acordo com o interesse de seu grupo, enquanto as crianças têm autonomia para escolher o tema que querem pesquisar(metodologia projetos). Desta forma, professoras e crianças definem o tema do próximo projeto. Gradativamente, em decorrência dos objetivos estabelecidos, a professora seleciona estratégias de ensino variadas e vai conduzindo seu grupo. A cada dia, uma nova descoberta. As pesquisas vão acontecendo, as atividades vão sendo realizadas, então, professora e crianças vão desvelando novos caminhos. Esses caminhos vão sendo delineados e documentados nos portfólios avaliativos.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35980692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1916482"/>
            <a:ext cx="9117970" cy="4684734"/>
          </a:xfrm>
        </p:spPr>
        <p:txBody>
          <a:bodyPr>
            <a:normAutofit/>
          </a:bodyPr>
          <a:lstStyle/>
          <a:p>
            <a:r>
              <a:rPr lang="pt-BR" dirty="0" smtClean="0"/>
              <a:t>Uma criança </a:t>
            </a:r>
            <a:r>
              <a:rPr lang="pt-BR" dirty="0"/>
              <a:t>de três anos de idade, mostrando seu portfólio ao </a:t>
            </a:r>
            <a:r>
              <a:rPr lang="pt-BR" dirty="0" smtClean="0"/>
              <a:t>pai, entre </a:t>
            </a:r>
            <a:r>
              <a:rPr lang="pt-BR" dirty="0"/>
              <a:t>risadas e apontamentos </a:t>
            </a:r>
            <a:r>
              <a:rPr lang="pt-BR" dirty="0" smtClean="0"/>
              <a:t> </a:t>
            </a:r>
            <a:r>
              <a:rPr lang="pt-BR" dirty="0"/>
              <a:t>disse: “Aqui eu </a:t>
            </a:r>
            <a:r>
              <a:rPr lang="pt-BR" dirty="0" err="1"/>
              <a:t>tava</a:t>
            </a:r>
            <a:r>
              <a:rPr lang="pt-BR" dirty="0"/>
              <a:t> chorando, porque não queria brincar disso. Agora eu sei que não precisa chorar. É só falar: professora, eu quero brincar”. Nesse dia também mostrou ao seu pai todas as atividades, relatando como as havia realizado e quem eram seus amigos,... Contou, por exemplo, que passeou na escola de circo, porque estava fazendo um “projeto sobre o circo”. Parecia querer demonstrar que sabia as razões que ensejaram determinados passeios, bem como sua compreensão acerca da importância da expressão verbal na transmissão de emoções, experiências e aprendizagens, na efetivação de pedidos – abandonando o choro e a birra.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7904372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805829"/>
            <a:ext cx="9470722" cy="3320333"/>
          </a:xfrm>
        </p:spPr>
        <p:txBody>
          <a:bodyPr/>
          <a:lstStyle/>
          <a:p>
            <a:r>
              <a:rPr lang="pt-BR" dirty="0" smtClean="0"/>
              <a:t>Gabriel</a:t>
            </a:r>
            <a:r>
              <a:rPr lang="pt-BR" dirty="0"/>
              <a:t>, </a:t>
            </a:r>
            <a:r>
              <a:rPr lang="pt-BR" dirty="0" err="1" smtClean="0"/>
              <a:t>Pré</a:t>
            </a:r>
            <a:r>
              <a:rPr lang="pt-BR" dirty="0" smtClean="0"/>
              <a:t> II </a:t>
            </a:r>
            <a:r>
              <a:rPr lang="pt-BR" dirty="0"/>
              <a:t>– No começo do Projeto Animais eu escrevia TAUANA (apontando com o dedinho em seu portfólio), agora eu sei que estava faltando uma letra, por isso agora eu escrevo assim: TATURAN(apontando uma atividade de escrita arquivada ao final do projeto, no portfólio).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20711530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Bianca – </a:t>
            </a:r>
            <a:r>
              <a:rPr lang="pt-BR" dirty="0" err="1" smtClean="0"/>
              <a:t>Pré</a:t>
            </a:r>
            <a:r>
              <a:rPr lang="pt-BR" dirty="0" smtClean="0"/>
              <a:t> I – </a:t>
            </a:r>
            <a:r>
              <a:rPr lang="pt-BR" dirty="0"/>
              <a:t>Eu preciso aprender a desenhar melhor (apontando os vários desenhos de instrumentos musicais que fez para o Projeto uma Aventura No Mundo Musical), porque somente o tambor dá para saber o que é. Os outros que eu desenhei, só eu sei o que é.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10231692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en-US" dirty="0" err="1" smtClean="0"/>
              <a:t>Professora</a:t>
            </a:r>
            <a:r>
              <a:rPr lang="en-US" dirty="0"/>
              <a:t> </a:t>
            </a:r>
            <a:r>
              <a:rPr lang="en-US" dirty="0" smtClean="0"/>
              <a:t>– </a:t>
            </a:r>
            <a:r>
              <a:rPr lang="en-US" dirty="0" err="1" smtClean="0"/>
              <a:t>Creche</a:t>
            </a:r>
            <a:r>
              <a:rPr lang="en-US" dirty="0" smtClean="0"/>
              <a:t> II – </a:t>
            </a:r>
            <a:r>
              <a:rPr lang="en-US" dirty="0" err="1" smtClean="0"/>
              <a:t>Sem</a:t>
            </a:r>
            <a:r>
              <a:rPr lang="en-US" dirty="0" smtClean="0"/>
              <a:t> </a:t>
            </a:r>
            <a:r>
              <a:rPr lang="en-US" dirty="0" err="1" smtClean="0"/>
              <a:t>limitar</a:t>
            </a:r>
            <a:r>
              <a:rPr lang="en-US" dirty="0" smtClean="0"/>
              <a:t>-se </a:t>
            </a:r>
            <a:r>
              <a:rPr lang="en-US" dirty="0" err="1" smtClean="0"/>
              <a:t>ao</a:t>
            </a:r>
            <a:r>
              <a:rPr lang="en-US" dirty="0" smtClean="0"/>
              <a:t> </a:t>
            </a:r>
            <a:r>
              <a:rPr lang="en-US" dirty="0" err="1" smtClean="0"/>
              <a:t>armazenamento</a:t>
            </a:r>
            <a:r>
              <a:rPr lang="en-US" dirty="0" smtClean="0"/>
              <a:t> de </a:t>
            </a:r>
            <a:r>
              <a:rPr lang="en-US" dirty="0" err="1" smtClean="0"/>
              <a:t>atividades</a:t>
            </a:r>
            <a:r>
              <a:rPr lang="en-US" dirty="0" smtClean="0"/>
              <a:t>, com </a:t>
            </a:r>
            <a:r>
              <a:rPr lang="en-US" dirty="0" err="1" smtClean="0"/>
              <a:t>uma</a:t>
            </a:r>
            <a:r>
              <a:rPr lang="en-US" dirty="0" smtClean="0"/>
              <a:t> </a:t>
            </a:r>
            <a:r>
              <a:rPr lang="en-US" dirty="0" err="1" smtClean="0"/>
              <a:t>apresentção</a:t>
            </a:r>
            <a:r>
              <a:rPr lang="en-US" dirty="0" smtClean="0"/>
              <a:t> “</a:t>
            </a:r>
            <a:r>
              <a:rPr lang="en-US" dirty="0" err="1" smtClean="0"/>
              <a:t>enfeitada</a:t>
            </a:r>
            <a:r>
              <a:rPr lang="en-US" dirty="0" smtClean="0"/>
              <a:t>”, </a:t>
            </a:r>
            <a:r>
              <a:rPr lang="en-US" dirty="0" err="1" smtClean="0"/>
              <a:t>ele</a:t>
            </a:r>
            <a:r>
              <a:rPr lang="en-US" dirty="0" smtClean="0"/>
              <a:t> “… </a:t>
            </a:r>
            <a:r>
              <a:rPr lang="en-US" dirty="0" err="1" smtClean="0"/>
              <a:t>orienta</a:t>
            </a:r>
            <a:r>
              <a:rPr lang="en-US" dirty="0" smtClean="0"/>
              <a:t> </a:t>
            </a:r>
            <a:r>
              <a:rPr lang="en-US" dirty="0" err="1" smtClean="0"/>
              <a:t>minhas</a:t>
            </a:r>
            <a:r>
              <a:rPr lang="en-US" dirty="0" smtClean="0"/>
              <a:t> </a:t>
            </a:r>
            <a:r>
              <a:rPr lang="en-US" dirty="0" err="1" smtClean="0"/>
              <a:t>ações</a:t>
            </a:r>
            <a:r>
              <a:rPr lang="en-US" dirty="0" smtClean="0"/>
              <a:t> e </a:t>
            </a:r>
            <a:r>
              <a:rPr lang="en-US" dirty="0" err="1" smtClean="0"/>
              <a:t>intervenções</a:t>
            </a:r>
            <a:r>
              <a:rPr lang="en-US" dirty="0" smtClean="0"/>
              <a:t> </a:t>
            </a:r>
            <a:r>
              <a:rPr lang="en-US" dirty="0" err="1" smtClean="0"/>
              <a:t>junto</a:t>
            </a:r>
            <a:r>
              <a:rPr lang="en-US" dirty="0" smtClean="0"/>
              <a:t> a </a:t>
            </a:r>
            <a:r>
              <a:rPr lang="en-US" dirty="0" err="1" smtClean="0"/>
              <a:t>cada</a:t>
            </a:r>
            <a:r>
              <a:rPr lang="en-US" dirty="0" smtClean="0"/>
              <a:t> </a:t>
            </a:r>
            <a:r>
              <a:rPr lang="en-US" dirty="0" err="1" smtClean="0"/>
              <a:t>uma</a:t>
            </a:r>
            <a:r>
              <a:rPr lang="en-US" dirty="0" smtClean="0"/>
              <a:t> das </a:t>
            </a:r>
            <a:r>
              <a:rPr lang="en-US" dirty="0" err="1" smtClean="0"/>
              <a:t>crianças</a:t>
            </a:r>
            <a:r>
              <a:rPr lang="en-US" dirty="0" smtClean="0"/>
              <a:t>”.</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3427172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25678" y="2091847"/>
            <a:ext cx="6175332" cy="3281819"/>
          </a:xfrm>
        </p:spPr>
        <p:txBody>
          <a:bodyPr>
            <a:normAutofit/>
          </a:bodyPr>
          <a:lstStyle/>
          <a:p>
            <a:pPr marL="0" indent="0" algn="ctr">
              <a:buNone/>
            </a:pPr>
            <a:r>
              <a:rPr lang="pt-BR" dirty="0"/>
              <a:t>Em 1998, o Ministério da Educação elabora um documento intitulado Referencial Curricular Nacional da Educação Infantil - RCNEI visando contribuir com a implantação ou implementação de práticas educativas de qualidade, que possam promover e ampliar as condições necessárias para o exercício da cidadania pelas crianças brasileiras</a:t>
            </a:r>
            <a:r>
              <a:rPr lang="pt-BR" dirty="0" smtClean="0"/>
              <a:t>.</a:t>
            </a:r>
            <a:endParaRPr lang="pt-BR" dirty="0"/>
          </a:p>
          <a:p>
            <a:pPr algn="ct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743635" y="5601629"/>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7" name="Espaço Reservado para Conteúdo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730104" y="2156298"/>
            <a:ext cx="4889206" cy="315124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ítulo 1"/>
          <p:cNvSpPr>
            <a:spLocks noGrp="1"/>
          </p:cNvSpPr>
          <p:nvPr>
            <p:ph type="title"/>
          </p:nvPr>
        </p:nvSpPr>
        <p:spPr>
          <a:xfrm>
            <a:off x="609600" y="338328"/>
            <a:ext cx="10972800" cy="1252728"/>
          </a:xfrm>
        </p:spPr>
        <p:txBody>
          <a:bodyPr>
            <a:normAutofit/>
          </a:bodyPr>
          <a:lstStyle/>
          <a:p>
            <a:pPr lvl="0"/>
            <a:r>
              <a:rPr lang="pt-BR" b="1" dirty="0" smtClean="0"/>
              <a:t>Educar e Cuidar</a:t>
            </a:r>
            <a:endParaRPr lang="pt-BR" dirty="0"/>
          </a:p>
        </p:txBody>
      </p:sp>
    </p:spTree>
    <p:extLst>
      <p:ext uri="{BB962C8B-B14F-4D97-AF65-F5344CB8AC3E}">
        <p14:creationId xmlns:p14="http://schemas.microsoft.com/office/powerpoint/2010/main" xmlns="" val="19621033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“Ler” um portfólio avaliativo é um ato de profunda reflexão na busca por compreender o que se encontra escondido por detrás de cada desenho, de cada palavra, de cada foto, de cada registro – sob qualquer forma que se apresente. Tudo para respeitar o compromisso com a superação e com o avanço, conforme orienta a avaliação formativa.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Tree>
    <p:extLst>
      <p:ext uri="{BB962C8B-B14F-4D97-AF65-F5344CB8AC3E}">
        <p14:creationId xmlns:p14="http://schemas.microsoft.com/office/powerpoint/2010/main" xmlns="" val="16278448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87809" y="3131508"/>
            <a:ext cx="9877777" cy="835186"/>
          </a:xfrm>
        </p:spPr>
        <p:txBody>
          <a:bodyPr/>
          <a:lstStyle/>
          <a:p>
            <a:pPr marL="0" indent="0" algn="ctr">
              <a:buNone/>
            </a:pPr>
            <a:r>
              <a:rPr lang="en-US" sz="2800" b="1" dirty="0" err="1" smtClean="0"/>
              <a:t>Reflexões</a:t>
            </a:r>
            <a:r>
              <a:rPr lang="en-US" sz="2800" b="1" dirty="0" smtClean="0"/>
              <a:t> </a:t>
            </a:r>
            <a:r>
              <a:rPr lang="en-US" sz="2800" b="1" dirty="0" err="1" smtClean="0"/>
              <a:t>sobre</a:t>
            </a:r>
            <a:r>
              <a:rPr lang="en-US" sz="2800" b="1" dirty="0" smtClean="0"/>
              <a:t> </a:t>
            </a:r>
            <a:r>
              <a:rPr lang="en-US" sz="2800" b="1" dirty="0" err="1" smtClean="0"/>
              <a:t>dois</a:t>
            </a:r>
            <a:r>
              <a:rPr lang="en-US" sz="2800" b="1" dirty="0" smtClean="0"/>
              <a:t> </a:t>
            </a:r>
            <a:r>
              <a:rPr lang="en-US" sz="2800" b="1" dirty="0" err="1" smtClean="0"/>
              <a:t>exemplos</a:t>
            </a:r>
            <a:r>
              <a:rPr lang="en-US" sz="2800" b="1" dirty="0" smtClean="0"/>
              <a:t> de  </a:t>
            </a:r>
            <a:r>
              <a:rPr lang="en-US" sz="2800" b="1" dirty="0" err="1" smtClean="0"/>
              <a:t>portfólio</a:t>
            </a:r>
            <a:endParaRPr lang="en-US" sz="2800" b="1"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7" name="Título 1"/>
          <p:cNvSpPr>
            <a:spLocks noGrp="1"/>
          </p:cNvSpPr>
          <p:nvPr>
            <p:ph type="title"/>
          </p:nvPr>
        </p:nvSpPr>
        <p:spPr>
          <a:xfrm>
            <a:off x="609600" y="338328"/>
            <a:ext cx="10972800" cy="1252728"/>
          </a:xfrm>
        </p:spPr>
        <p:txBody>
          <a:bodyPr/>
          <a:lstStyle/>
          <a:p>
            <a:r>
              <a:rPr lang="en-US" dirty="0" err="1" smtClean="0"/>
              <a:t>Portfólios</a:t>
            </a:r>
            <a:endParaRPr lang="pt-BR" dirty="0"/>
          </a:p>
        </p:txBody>
      </p:sp>
      <p:sp>
        <p:nvSpPr>
          <p:cNvPr id="8" name="Espaço Reservado para Conteúdo 2">
            <a:hlinkClick r:id="rId5" action="ppaction://hlinkfile"/>
          </p:cNvPr>
          <p:cNvSpPr txBox="1">
            <a:spLocks/>
          </p:cNvSpPr>
          <p:nvPr/>
        </p:nvSpPr>
        <p:spPr>
          <a:xfrm>
            <a:off x="3286268" y="4695515"/>
            <a:ext cx="2638014" cy="490734"/>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r>
              <a:rPr lang="en-US" dirty="0" err="1" smtClean="0"/>
              <a:t>Portfólio</a:t>
            </a:r>
            <a:r>
              <a:rPr lang="en-US" dirty="0" smtClean="0"/>
              <a:t> 1 </a:t>
            </a:r>
            <a:endParaRPr lang="pt-BR" dirty="0"/>
          </a:p>
        </p:txBody>
      </p:sp>
      <p:sp>
        <p:nvSpPr>
          <p:cNvPr id="9" name="Espaço Reservado para Conteúdo 2">
            <a:hlinkClick r:id="rId6" action="ppaction://hlinkfile"/>
          </p:cNvPr>
          <p:cNvSpPr txBox="1">
            <a:spLocks/>
          </p:cNvSpPr>
          <p:nvPr/>
        </p:nvSpPr>
        <p:spPr>
          <a:xfrm>
            <a:off x="6321731" y="4695515"/>
            <a:ext cx="2638014" cy="490734"/>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r>
              <a:rPr lang="en-US" dirty="0" err="1" smtClean="0"/>
              <a:t>Portfólio</a:t>
            </a:r>
            <a:r>
              <a:rPr lang="en-US" dirty="0" smtClean="0"/>
              <a:t> 2</a:t>
            </a:r>
            <a:endParaRPr lang="pt-BR" dirty="0"/>
          </a:p>
        </p:txBody>
      </p:sp>
    </p:spTree>
    <p:extLst>
      <p:ext uri="{BB962C8B-B14F-4D97-AF65-F5344CB8AC3E}">
        <p14:creationId xmlns:p14="http://schemas.microsoft.com/office/powerpoint/2010/main" xmlns="" val="33639695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141951"/>
            <a:ext cx="9470722" cy="3984212"/>
          </a:xfrm>
        </p:spPr>
        <p:txBody>
          <a:bodyPr>
            <a:normAutofit/>
          </a:bodyPr>
          <a:lstStyle/>
          <a:p>
            <a:r>
              <a:rPr lang="en-US" b="1" dirty="0" err="1" smtClean="0"/>
              <a:t>Avaliação</a:t>
            </a:r>
            <a:r>
              <a:rPr lang="en-US" b="1" dirty="0" smtClean="0"/>
              <a:t> </a:t>
            </a:r>
            <a:r>
              <a:rPr lang="en-US" b="1" dirty="0"/>
              <a:t>DA </a:t>
            </a:r>
            <a:r>
              <a:rPr lang="en-US" b="1" dirty="0" err="1"/>
              <a:t>Educação</a:t>
            </a:r>
            <a:r>
              <a:rPr lang="en-US" b="1" dirty="0"/>
              <a:t> </a:t>
            </a:r>
            <a:r>
              <a:rPr lang="en-US" b="1" dirty="0" err="1" smtClean="0"/>
              <a:t>Infantil</a:t>
            </a:r>
            <a:endParaRPr lang="en-US" b="1" dirty="0" smtClean="0"/>
          </a:p>
          <a:p>
            <a:endParaRPr lang="pt-BR" sz="3200" dirty="0"/>
          </a:p>
          <a:p>
            <a:pPr lvl="0"/>
            <a:r>
              <a:rPr lang="pt-BR" u="sng" dirty="0"/>
              <a:t>RESOLUÇÃO Nº 4, DE 13 DE JULHO DE 2010 - CONSELHO NACIONAL DE EDUCAÇÃO</a:t>
            </a:r>
            <a:endParaRPr lang="pt-BR" sz="2400" dirty="0"/>
          </a:p>
          <a:p>
            <a:pPr marL="0" lvl="0" indent="0">
              <a:buNone/>
            </a:pPr>
            <a:r>
              <a:rPr lang="pt-BR" dirty="0"/>
              <a:t> </a:t>
            </a:r>
            <a:endParaRPr lang="pt-BR" sz="2400" dirty="0"/>
          </a:p>
          <a:p>
            <a:pPr lvl="0"/>
            <a:r>
              <a:rPr lang="pt-BR" dirty="0"/>
              <a:t>Define Diretrizes Curriculares Nacionais Gerais para a Educação Básica</a:t>
            </a:r>
            <a:endParaRPr lang="pt-BR" sz="2400" dirty="0"/>
          </a:p>
          <a:p>
            <a:pPr marL="0" lvl="0" indent="0">
              <a:buNone/>
            </a:pPr>
            <a:endParaRPr lang="pt-BR" sz="2400"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7541716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738620" y="2367419"/>
            <a:ext cx="9301913" cy="3758744"/>
          </a:xfrm>
        </p:spPr>
        <p:txBody>
          <a:bodyPr>
            <a:normAutofit/>
          </a:bodyPr>
          <a:lstStyle/>
          <a:p>
            <a:pPr lvl="0"/>
            <a:r>
              <a:rPr lang="pt-BR" dirty="0"/>
              <a:t>Seção I - Educação Infantil </a:t>
            </a:r>
            <a:endParaRPr lang="pt-BR" dirty="0" smtClean="0"/>
          </a:p>
          <a:p>
            <a:pPr lvl="0"/>
            <a:endParaRPr lang="pt-BR" sz="1100" dirty="0"/>
          </a:p>
          <a:p>
            <a:pPr lvl="0"/>
            <a:r>
              <a:rPr lang="pt-BR" dirty="0"/>
              <a:t>CAPÍTULO II - AVALIAÇÃO </a:t>
            </a:r>
            <a:endParaRPr lang="pt-BR" dirty="0" smtClean="0"/>
          </a:p>
          <a:p>
            <a:pPr lvl="0"/>
            <a:endParaRPr lang="pt-BR" sz="1100" dirty="0"/>
          </a:p>
          <a:p>
            <a:pPr lvl="0"/>
            <a:r>
              <a:rPr lang="pt-BR" dirty="0"/>
              <a:t>Art. 46. A avaliação no ambiente educacional compreende 3 (três) dimensões básicas: </a:t>
            </a:r>
            <a:endParaRPr lang="pt-BR" sz="2400" dirty="0"/>
          </a:p>
          <a:p>
            <a:pPr lvl="1"/>
            <a:r>
              <a:rPr lang="pt-BR" dirty="0"/>
              <a:t>I - avaliação da aprendizagem; </a:t>
            </a:r>
            <a:endParaRPr lang="pt-BR" sz="2200" dirty="0"/>
          </a:p>
          <a:p>
            <a:pPr lvl="1"/>
            <a:r>
              <a:rPr lang="pt-BR" dirty="0"/>
              <a:t>II - avaliação institucional interna e externa; </a:t>
            </a:r>
            <a:endParaRPr lang="pt-BR" sz="2200" dirty="0"/>
          </a:p>
          <a:p>
            <a:pPr lvl="1"/>
            <a:r>
              <a:rPr lang="pt-BR" dirty="0"/>
              <a:t>III - avaliação de redes de Educação Básica. </a:t>
            </a:r>
            <a:endParaRPr lang="pt-BR" sz="3000" dirty="0"/>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2198437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smtClean="0"/>
              <a:t>Censo </a:t>
            </a:r>
            <a:r>
              <a:rPr lang="pt-BR" dirty="0"/>
              <a:t>Escolar – Na maior parte </a:t>
            </a:r>
            <a:r>
              <a:rPr lang="pt-BR" dirty="0" smtClean="0"/>
              <a:t>dos </a:t>
            </a:r>
            <a:r>
              <a:rPr lang="pt-BR" dirty="0" err="1" smtClean="0"/>
              <a:t>CEI’s</a:t>
            </a:r>
            <a:r>
              <a:rPr lang="pt-BR" dirty="0" smtClean="0"/>
              <a:t>, </a:t>
            </a:r>
            <a:r>
              <a:rPr lang="pt-BR" dirty="0"/>
              <a:t>as crianças permanecem em tempo integral, voltando para suas casas diariamente. Caracteriza-se pela presença de crianças menores de 4 anos e pelas longas horas que ali permanecem diariamente. </a:t>
            </a:r>
            <a:endParaRPr lang="pt-BR" sz="3200" dirty="0"/>
          </a:p>
          <a:p>
            <a:endParaRPr lang="pt-BR" dirty="0"/>
          </a:p>
        </p:txBody>
      </p:sp>
      <p:sp>
        <p:nvSpPr>
          <p:cNvPr id="2" name="Título 1"/>
          <p:cNvSpPr>
            <a:spLocks noGrp="1"/>
          </p:cNvSpPr>
          <p:nvPr>
            <p:ph type="title"/>
          </p:nvPr>
        </p:nvSpPr>
        <p:spPr/>
        <p:txBody>
          <a:bodyPr/>
          <a:lstStyle/>
          <a:p>
            <a:r>
              <a:rPr lang="en-US" dirty="0" err="1" smtClean="0"/>
              <a:t>Alguns</a:t>
            </a:r>
            <a:r>
              <a:rPr lang="en-US" dirty="0" smtClean="0"/>
              <a:t> dados</a:t>
            </a:r>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27005316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xmlns="" val="535477451"/>
              </p:ext>
            </p:extLst>
          </p:nvPr>
        </p:nvGraphicFramePr>
        <p:xfrm>
          <a:off x="2157472" y="3776480"/>
          <a:ext cx="8204632" cy="2455207"/>
        </p:xfrm>
        <a:graphic>
          <a:graphicData uri="http://schemas.openxmlformats.org/drawingml/2006/table">
            <a:tbl>
              <a:tblPr firstRow="1" firstCol="1" bandRow="1">
                <a:tableStyleId>{5C22544A-7EE6-4342-B048-85BDC9FD1C3A}</a:tableStyleId>
              </a:tblPr>
              <a:tblGrid>
                <a:gridCol w="817179"/>
                <a:gridCol w="1806294"/>
                <a:gridCol w="1309805"/>
                <a:gridCol w="1309805"/>
                <a:gridCol w="1309805"/>
                <a:gridCol w="1651744"/>
              </a:tblGrid>
              <a:tr h="1053127">
                <a:tc>
                  <a:txBody>
                    <a:bodyPr/>
                    <a:lstStyle/>
                    <a:p>
                      <a:pPr algn="just">
                        <a:lnSpc>
                          <a:spcPct val="115000"/>
                        </a:lnSpc>
                        <a:spcAft>
                          <a:spcPts val="600"/>
                        </a:spcAft>
                      </a:pPr>
                      <a:r>
                        <a:rPr lang="pt-BR" sz="1600" dirty="0">
                          <a:effectLst/>
                        </a:rPr>
                        <a:t>UF</a:t>
                      </a:r>
                      <a:endParaRPr lang="pt-BR" sz="1800" dirty="0">
                        <a:effectLst/>
                        <a:latin typeface="Calibri"/>
                        <a:ea typeface="Calibri"/>
                        <a:cs typeface="Times New Roman"/>
                      </a:endParaRPr>
                    </a:p>
                  </a:txBody>
                  <a:tcPr marL="68580" marR="68580" marT="0" marB="0"/>
                </a:tc>
                <a:tc>
                  <a:txBody>
                    <a:bodyPr/>
                    <a:lstStyle/>
                    <a:p>
                      <a:pPr algn="ctr">
                        <a:lnSpc>
                          <a:spcPct val="115000"/>
                        </a:lnSpc>
                        <a:spcAft>
                          <a:spcPts val="600"/>
                        </a:spcAft>
                      </a:pPr>
                      <a:r>
                        <a:rPr lang="pt-BR" sz="1600" dirty="0">
                          <a:effectLst/>
                        </a:rPr>
                        <a:t>População</a:t>
                      </a:r>
                      <a:endParaRPr lang="pt-BR" sz="1800" dirty="0">
                        <a:effectLst/>
                      </a:endParaRPr>
                    </a:p>
                    <a:p>
                      <a:pPr algn="ctr">
                        <a:lnSpc>
                          <a:spcPct val="115000"/>
                        </a:lnSpc>
                        <a:spcAft>
                          <a:spcPts val="600"/>
                        </a:spcAft>
                      </a:pPr>
                      <a:r>
                        <a:rPr lang="pt-BR" sz="1600" dirty="0">
                          <a:effectLst/>
                        </a:rPr>
                        <a:t>0 a 3 anos</a:t>
                      </a:r>
                      <a:endParaRPr lang="pt-BR" sz="1800" dirty="0">
                        <a:effectLst/>
                        <a:latin typeface="Calibri"/>
                        <a:ea typeface="Calibri"/>
                        <a:cs typeface="Times New Roman"/>
                      </a:endParaRPr>
                    </a:p>
                  </a:txBody>
                  <a:tcPr marL="68580" marR="68580" marT="0" marB="0"/>
                </a:tc>
                <a:tc>
                  <a:txBody>
                    <a:bodyPr/>
                    <a:lstStyle/>
                    <a:p>
                      <a:pPr algn="ctr">
                        <a:lnSpc>
                          <a:spcPct val="115000"/>
                        </a:lnSpc>
                        <a:spcAft>
                          <a:spcPts val="600"/>
                        </a:spcAft>
                      </a:pPr>
                      <a:r>
                        <a:rPr lang="pt-BR" sz="1600">
                          <a:effectLst/>
                        </a:rPr>
                        <a:t>População</a:t>
                      </a:r>
                      <a:endParaRPr lang="pt-BR" sz="1800">
                        <a:effectLst/>
                      </a:endParaRPr>
                    </a:p>
                    <a:p>
                      <a:pPr algn="ctr">
                        <a:lnSpc>
                          <a:spcPct val="115000"/>
                        </a:lnSpc>
                        <a:spcAft>
                          <a:spcPts val="600"/>
                        </a:spcAft>
                      </a:pPr>
                      <a:r>
                        <a:rPr lang="pt-BR" sz="1600">
                          <a:effectLst/>
                        </a:rPr>
                        <a:t>4 a 6 anos</a:t>
                      </a:r>
                      <a:endParaRPr lang="pt-BR" sz="1800">
                        <a:effectLst/>
                        <a:latin typeface="Calibri"/>
                        <a:ea typeface="Calibri"/>
                        <a:cs typeface="Times New Roman"/>
                      </a:endParaRPr>
                    </a:p>
                  </a:txBody>
                  <a:tcPr marL="68580" marR="68580" marT="0" marB="0"/>
                </a:tc>
                <a:tc>
                  <a:txBody>
                    <a:bodyPr/>
                    <a:lstStyle/>
                    <a:p>
                      <a:pPr algn="ctr">
                        <a:lnSpc>
                          <a:spcPct val="115000"/>
                        </a:lnSpc>
                        <a:spcAft>
                          <a:spcPts val="600"/>
                        </a:spcAft>
                      </a:pPr>
                      <a:r>
                        <a:rPr lang="pt-BR" sz="1600">
                          <a:effectLst/>
                        </a:rPr>
                        <a:t>Taxa de atendimento</a:t>
                      </a:r>
                      <a:endParaRPr lang="pt-BR" sz="1800">
                        <a:effectLst/>
                      </a:endParaRPr>
                    </a:p>
                    <a:p>
                      <a:pPr algn="ctr">
                        <a:lnSpc>
                          <a:spcPct val="115000"/>
                        </a:lnSpc>
                        <a:spcAft>
                          <a:spcPts val="600"/>
                        </a:spcAft>
                      </a:pPr>
                      <a:r>
                        <a:rPr lang="pt-BR" sz="1600">
                          <a:effectLst/>
                        </a:rPr>
                        <a:t>0 a 3 anos</a:t>
                      </a:r>
                      <a:endParaRPr lang="pt-BR" sz="1800">
                        <a:effectLst/>
                        <a:latin typeface="Calibri"/>
                        <a:ea typeface="Calibri"/>
                        <a:cs typeface="Times New Roman"/>
                      </a:endParaRPr>
                    </a:p>
                  </a:txBody>
                  <a:tcPr marL="68580" marR="68580" marT="0" marB="0"/>
                </a:tc>
                <a:tc>
                  <a:txBody>
                    <a:bodyPr/>
                    <a:lstStyle/>
                    <a:p>
                      <a:pPr algn="ctr">
                        <a:lnSpc>
                          <a:spcPct val="115000"/>
                        </a:lnSpc>
                        <a:spcAft>
                          <a:spcPts val="600"/>
                        </a:spcAft>
                      </a:pPr>
                      <a:r>
                        <a:rPr lang="pt-BR" sz="1600">
                          <a:effectLst/>
                        </a:rPr>
                        <a:t>Taxa de atendimento </a:t>
                      </a:r>
                      <a:endParaRPr lang="pt-BR" sz="1800">
                        <a:effectLst/>
                      </a:endParaRPr>
                    </a:p>
                    <a:p>
                      <a:pPr algn="ctr">
                        <a:lnSpc>
                          <a:spcPct val="115000"/>
                        </a:lnSpc>
                        <a:spcAft>
                          <a:spcPts val="600"/>
                        </a:spcAft>
                      </a:pPr>
                      <a:r>
                        <a:rPr lang="pt-BR" sz="1600">
                          <a:effectLst/>
                        </a:rPr>
                        <a:t>4 a 6 anos</a:t>
                      </a:r>
                      <a:endParaRPr lang="pt-BR" sz="1800">
                        <a:effectLst/>
                        <a:latin typeface="Calibri"/>
                        <a:ea typeface="Calibri"/>
                        <a:cs typeface="Times New Roman"/>
                      </a:endParaRPr>
                    </a:p>
                  </a:txBody>
                  <a:tcPr marL="68580" marR="68580" marT="0" marB="0"/>
                </a:tc>
                <a:tc>
                  <a:txBody>
                    <a:bodyPr/>
                    <a:lstStyle/>
                    <a:p>
                      <a:pPr algn="ctr">
                        <a:lnSpc>
                          <a:spcPct val="115000"/>
                        </a:lnSpc>
                        <a:spcAft>
                          <a:spcPts val="600"/>
                        </a:spcAft>
                      </a:pPr>
                      <a:r>
                        <a:rPr lang="pt-BR" sz="1600" dirty="0">
                          <a:effectLst/>
                        </a:rPr>
                        <a:t>Índice de Desenvolvimento Infantil</a:t>
                      </a:r>
                      <a:endParaRPr lang="pt-BR" sz="1800" dirty="0">
                        <a:effectLst/>
                        <a:latin typeface="Calibri"/>
                        <a:ea typeface="Calibri"/>
                        <a:cs typeface="Times New Roman"/>
                      </a:endParaRPr>
                    </a:p>
                  </a:txBody>
                  <a:tcPr marL="68580" marR="68580" marT="0" marB="0"/>
                </a:tc>
              </a:tr>
              <a:tr h="238583">
                <a:tc>
                  <a:txBody>
                    <a:bodyPr/>
                    <a:lstStyle/>
                    <a:p>
                      <a:pPr algn="just">
                        <a:lnSpc>
                          <a:spcPct val="115000"/>
                        </a:lnSpc>
                        <a:spcAft>
                          <a:spcPts val="1000"/>
                        </a:spcAft>
                      </a:pPr>
                      <a:r>
                        <a:rPr lang="pt-BR" sz="1600">
                          <a:effectLst/>
                        </a:rPr>
                        <a:t>Brasil</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13.020.216</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10.121.197</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9,4%</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solidFill>
                            <a:srgbClr val="FF0000"/>
                          </a:solidFill>
                          <a:effectLst/>
                        </a:rPr>
                        <a:t>61,4%</a:t>
                      </a:r>
                      <a:endParaRPr lang="pt-BR" sz="180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0,539</a:t>
                      </a:r>
                      <a:endParaRPr lang="pt-BR" sz="1800">
                        <a:effectLst/>
                        <a:latin typeface="Calibri"/>
                        <a:ea typeface="Calibri"/>
                        <a:cs typeface="Times New Roman"/>
                      </a:endParaRPr>
                    </a:p>
                  </a:txBody>
                  <a:tcPr marL="68580" marR="68580" marT="0" marB="0"/>
                </a:tc>
              </a:tr>
              <a:tr h="238583">
                <a:tc>
                  <a:txBody>
                    <a:bodyPr/>
                    <a:lstStyle/>
                    <a:p>
                      <a:pPr algn="just">
                        <a:lnSpc>
                          <a:spcPct val="115000"/>
                        </a:lnSpc>
                        <a:spcAft>
                          <a:spcPts val="1000"/>
                        </a:spcAft>
                      </a:pPr>
                      <a:r>
                        <a:rPr lang="pt-BR" sz="1600">
                          <a:effectLst/>
                        </a:rPr>
                        <a:t>Sul</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1.760.165</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1.400.137</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10,1%</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53,3%</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 </a:t>
                      </a:r>
                      <a:endParaRPr lang="pt-BR" sz="1800">
                        <a:effectLst/>
                        <a:latin typeface="Calibri"/>
                        <a:ea typeface="Calibri"/>
                        <a:cs typeface="Times New Roman"/>
                      </a:endParaRPr>
                    </a:p>
                  </a:txBody>
                  <a:tcPr marL="68580" marR="68580" marT="0" marB="0"/>
                </a:tc>
              </a:tr>
              <a:tr h="238583">
                <a:tc>
                  <a:txBody>
                    <a:bodyPr/>
                    <a:lstStyle/>
                    <a:p>
                      <a:pPr algn="just">
                        <a:lnSpc>
                          <a:spcPct val="115000"/>
                        </a:lnSpc>
                        <a:spcAft>
                          <a:spcPts val="1000"/>
                        </a:spcAft>
                      </a:pPr>
                      <a:r>
                        <a:rPr lang="pt-BR" sz="1600">
                          <a:effectLst/>
                        </a:rPr>
                        <a:t>PR</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701.108</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562.113</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solidFill>
                            <a:srgbClr val="FF0000"/>
                          </a:solidFill>
                          <a:effectLst/>
                        </a:rPr>
                        <a:t>9,7%</a:t>
                      </a:r>
                      <a:endParaRPr lang="pt-BR" sz="180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53,3%</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0,594</a:t>
                      </a:r>
                      <a:endParaRPr lang="pt-BR" sz="1800">
                        <a:effectLst/>
                        <a:latin typeface="Calibri"/>
                        <a:ea typeface="Calibri"/>
                        <a:cs typeface="Times New Roman"/>
                      </a:endParaRPr>
                    </a:p>
                  </a:txBody>
                  <a:tcPr marL="68580" marR="68580" marT="0" marB="0"/>
                </a:tc>
              </a:tr>
              <a:tr h="238583">
                <a:tc>
                  <a:txBody>
                    <a:bodyPr/>
                    <a:lstStyle/>
                    <a:p>
                      <a:pPr algn="just">
                        <a:lnSpc>
                          <a:spcPct val="115000"/>
                        </a:lnSpc>
                        <a:spcAft>
                          <a:spcPts val="1000"/>
                        </a:spcAft>
                      </a:pPr>
                      <a:r>
                        <a:rPr lang="pt-BR" sz="1600">
                          <a:effectLst/>
                        </a:rPr>
                        <a:t>RS</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681.586</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535.961</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9,1%</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47,9%</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0,63</a:t>
                      </a:r>
                      <a:endParaRPr lang="pt-BR" sz="1800">
                        <a:effectLst/>
                        <a:latin typeface="Calibri"/>
                        <a:ea typeface="Calibri"/>
                        <a:cs typeface="Times New Roman"/>
                      </a:endParaRPr>
                    </a:p>
                  </a:txBody>
                  <a:tcPr marL="68580" marR="68580" marT="0" marB="0"/>
                </a:tc>
              </a:tr>
              <a:tr h="238583">
                <a:tc>
                  <a:txBody>
                    <a:bodyPr/>
                    <a:lstStyle/>
                    <a:p>
                      <a:pPr algn="just">
                        <a:lnSpc>
                          <a:spcPct val="115000"/>
                        </a:lnSpc>
                        <a:spcAft>
                          <a:spcPts val="1000"/>
                        </a:spcAft>
                      </a:pPr>
                      <a:r>
                        <a:rPr lang="pt-BR" sz="1600">
                          <a:effectLst/>
                        </a:rPr>
                        <a:t>SC</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377.471</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effectLst/>
                        </a:rPr>
                        <a:t>302.063</a:t>
                      </a:r>
                      <a:endParaRPr lang="pt-BR" sz="1800">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a:solidFill>
                            <a:srgbClr val="FF0000"/>
                          </a:solidFill>
                          <a:effectLst/>
                        </a:rPr>
                        <a:t>12,9%</a:t>
                      </a:r>
                      <a:endParaRPr lang="pt-BR" sz="180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solidFill>
                            <a:srgbClr val="FF0000"/>
                          </a:solidFill>
                          <a:effectLst/>
                        </a:rPr>
                        <a:t>63,0%</a:t>
                      </a:r>
                      <a:endParaRPr lang="pt-BR" sz="1800" dirty="0">
                        <a:solidFill>
                          <a:srgbClr val="FF0000"/>
                        </a:solidFill>
                        <a:effectLst/>
                        <a:latin typeface="Calibri"/>
                        <a:ea typeface="Calibri"/>
                        <a:cs typeface="Times New Roman"/>
                      </a:endParaRPr>
                    </a:p>
                  </a:txBody>
                  <a:tcPr marL="68580" marR="68580" marT="0" marB="0"/>
                </a:tc>
                <a:tc>
                  <a:txBody>
                    <a:bodyPr/>
                    <a:lstStyle/>
                    <a:p>
                      <a:pPr algn="just">
                        <a:lnSpc>
                          <a:spcPct val="115000"/>
                        </a:lnSpc>
                        <a:spcAft>
                          <a:spcPts val="1000"/>
                        </a:spcAft>
                      </a:pPr>
                      <a:r>
                        <a:rPr lang="pt-BR" sz="1600" dirty="0">
                          <a:effectLst/>
                        </a:rPr>
                        <a:t>0,619</a:t>
                      </a:r>
                      <a:endParaRPr lang="pt-BR" sz="1800" dirty="0">
                        <a:effectLst/>
                        <a:latin typeface="Calibri"/>
                        <a:ea typeface="Calibri"/>
                        <a:cs typeface="Times New Roman"/>
                      </a:endParaRPr>
                    </a:p>
                  </a:txBody>
                  <a:tcPr marL="68580" marR="68580" marT="0" marB="0"/>
                </a:tc>
              </a:tr>
            </a:tbl>
          </a:graphicData>
        </a:graphic>
      </p:graphicFrame>
      <p:sp>
        <p:nvSpPr>
          <p:cNvPr id="2" name="Título 1"/>
          <p:cNvSpPr>
            <a:spLocks noGrp="1"/>
          </p:cNvSpPr>
          <p:nvPr>
            <p:ph type="title"/>
          </p:nvPr>
        </p:nvSpPr>
        <p:spPr/>
        <p:txBody>
          <a:bodyPr/>
          <a:lstStyle/>
          <a:p>
            <a:endParaRPr lang="pt-BR"/>
          </a:p>
        </p:txBody>
      </p:sp>
      <p:pic>
        <p:nvPicPr>
          <p:cNvPr id="6"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Imagem 6"/>
          <p:cNvPicPr>
            <a:picLocks noChangeAspect="1"/>
          </p:cNvPicPr>
          <p:nvPr/>
        </p:nvPicPr>
        <p:blipFill rotWithShape="1">
          <a:blip r:embed="rId3" cstate="email"/>
          <a:srcRect/>
          <a:stretch/>
        </p:blipFill>
        <p:spPr>
          <a:xfrm>
            <a:off x="168808" y="4271653"/>
            <a:ext cx="1401004" cy="847725"/>
          </a:xfrm>
          <a:prstGeom prst="rect">
            <a:avLst/>
          </a:prstGeom>
        </p:spPr>
      </p:pic>
      <p:pic>
        <p:nvPicPr>
          <p:cNvPr id="8" name="Imagem 7"/>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
        <p:nvSpPr>
          <p:cNvPr id="9" name="Espaço Reservado para Conteúdo 2"/>
          <p:cNvSpPr txBox="1">
            <a:spLocks/>
          </p:cNvSpPr>
          <p:nvPr/>
        </p:nvSpPr>
        <p:spPr>
          <a:xfrm>
            <a:off x="1162757" y="2354893"/>
            <a:ext cx="9877777" cy="191676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pt-BR" dirty="0"/>
              <a:t>O documento “Politica de Educação Infantil no Brasil: Relatório de Avaliação” – MEC, 2009, retrata aspectos históricos e mostra problemas estruturais da Educação Infantil no Brasil. </a:t>
            </a:r>
          </a:p>
        </p:txBody>
      </p:sp>
      <p:sp>
        <p:nvSpPr>
          <p:cNvPr id="10" name="Espaço Reservado para Conteúdo 2"/>
          <p:cNvSpPr txBox="1">
            <a:spLocks/>
          </p:cNvSpPr>
          <p:nvPr/>
        </p:nvSpPr>
        <p:spPr>
          <a:xfrm>
            <a:off x="4759891" y="6231687"/>
            <a:ext cx="2079320" cy="533604"/>
          </a:xfrm>
          <a:prstGeom prst="rect">
            <a:avLst/>
          </a:prstGeom>
        </p:spPr>
        <p:txBody>
          <a:bodyPr vert="horz" lIns="91440" tIns="45720" rIns="91440" bIns="45720" rtlCol="0">
            <a:normAutofit fontScale="925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None/>
            </a:pPr>
            <a:r>
              <a:rPr lang="pt-BR" sz="1800" dirty="0" smtClean="0"/>
              <a:t>Fonte</a:t>
            </a:r>
            <a:r>
              <a:rPr lang="pt-BR" sz="1800" dirty="0"/>
              <a:t>: IBGE e </a:t>
            </a:r>
            <a:r>
              <a:rPr lang="pt-BR" sz="1800" dirty="0" smtClean="0"/>
              <a:t>Unicef</a:t>
            </a:r>
            <a:endParaRPr lang="pt-BR" dirty="0" smtClean="0"/>
          </a:p>
          <a:p>
            <a:endParaRPr lang="pt-BR" sz="1800" dirty="0"/>
          </a:p>
        </p:txBody>
      </p:sp>
    </p:spTree>
    <p:extLst>
      <p:ext uri="{BB962C8B-B14F-4D97-AF65-F5344CB8AC3E}">
        <p14:creationId xmlns:p14="http://schemas.microsoft.com/office/powerpoint/2010/main" xmlns="" val="86383081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738621" y="2414892"/>
            <a:ext cx="5951804" cy="3254120"/>
          </a:xfrm>
        </p:spPr>
        <p:txBody>
          <a:bodyPr>
            <a:normAutofit/>
          </a:bodyPr>
          <a:lstStyle/>
          <a:p>
            <a:r>
              <a:rPr lang="pt-BR" dirty="0"/>
              <a:t>O documento indicadores da Qualidade na Educação Infantil – MEC,2009, caracteriza-se como um instrumento de </a:t>
            </a:r>
            <a:r>
              <a:rPr lang="pt-BR" dirty="0" err="1"/>
              <a:t>autoavaliação</a:t>
            </a:r>
            <a:r>
              <a:rPr lang="pt-BR" dirty="0"/>
              <a:t> da qualidade das instituições de educação infantil, por meio de um processo participativo e aberto a toda a comunidade. </a:t>
            </a:r>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8" name="Imagem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41552" y="2157124"/>
            <a:ext cx="2846230" cy="35118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6619202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517731"/>
            <a:ext cx="9470722" cy="3608431"/>
          </a:xfrm>
        </p:spPr>
        <p:txBody>
          <a:bodyPr>
            <a:normAutofit/>
          </a:bodyPr>
          <a:lstStyle/>
          <a:p>
            <a:r>
              <a:rPr lang="pt-BR" dirty="0" smtClean="0"/>
              <a:t>Tem </a:t>
            </a:r>
            <a:r>
              <a:rPr lang="pt-BR" dirty="0"/>
              <a:t>como objetivo contribuir com as instituições de educação infantil no sentido de que encontrem seu próprio caminho na direção de práticas educativas que respeitem os direitos fundamentais das crianças e ajudem a construir uma sociedade mais democrática. Aponta como aspectos importantes para serem levados em consideração durante o processo da realização do diagnóstico sobre a qualidade de uma instituição de educação infantil. São </a:t>
            </a:r>
            <a:r>
              <a:rPr lang="pt-BR" dirty="0" smtClean="0"/>
              <a:t>eles ...</a:t>
            </a:r>
            <a:endParaRPr lang="pt-BR" dirty="0"/>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7061123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417523"/>
            <a:ext cx="9470722" cy="3708640"/>
          </a:xfrm>
        </p:spPr>
        <p:txBody>
          <a:bodyPr>
            <a:normAutofit fontScale="92500" lnSpcReduction="10000"/>
          </a:bodyPr>
          <a:lstStyle/>
          <a:p>
            <a:pPr lvl="0"/>
            <a:r>
              <a:rPr lang="pt-BR" dirty="0"/>
              <a:t>Direitos humanos fundamentais (ECA); </a:t>
            </a:r>
          </a:p>
          <a:p>
            <a:pPr lvl="0"/>
            <a:r>
              <a:rPr lang="pt-BR" dirty="0"/>
              <a:t>Reconhecimento e a valorização das diferenças de gênero, étnico-racial, religiosa, cultural e relativas a pessoas com deficiência; </a:t>
            </a:r>
          </a:p>
          <a:p>
            <a:pPr lvl="0"/>
            <a:r>
              <a:rPr lang="pt-BR" dirty="0"/>
              <a:t>Educação em valores sociais, como o respeito ao meio ambiente, o desenvolvimento de uma cultura de paz e a busca por relações humanas mais solidárias; </a:t>
            </a:r>
          </a:p>
          <a:p>
            <a:pPr lvl="0"/>
            <a:r>
              <a:rPr lang="pt-BR" dirty="0"/>
              <a:t>Legislação educacional brasileira; </a:t>
            </a:r>
          </a:p>
          <a:p>
            <a:pPr lvl="0"/>
            <a:r>
              <a:rPr lang="pt-BR" dirty="0"/>
              <a:t>Os conhecimentos científicos sobre o desenvolvimento infantil, a cultura da infância, as maneiras de cuidar e educar a criança pequena em ambientes coletivos e a formação dos profissionais de educação infantil.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42206658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62757" y="2943616"/>
            <a:ext cx="9877777" cy="752622"/>
          </a:xfrm>
        </p:spPr>
        <p:txBody>
          <a:bodyPr/>
          <a:lstStyle/>
          <a:p>
            <a:pPr marL="0" indent="0" algn="ctr">
              <a:buNone/>
            </a:pPr>
            <a:r>
              <a:rPr lang="pt-BR" sz="3200" b="1" dirty="0" smtClean="0">
                <a:hlinkClick r:id="rId2" action="ppaction://hlinkfile"/>
              </a:rPr>
              <a:t>Acompanhamento </a:t>
            </a:r>
            <a:r>
              <a:rPr lang="pt-BR" sz="3200" b="1" dirty="0">
                <a:hlinkClick r:id="rId2" action="ppaction://hlinkfile"/>
              </a:rPr>
              <a:t>dos </a:t>
            </a:r>
            <a:r>
              <a:rPr lang="pt-BR" sz="3200" b="1" dirty="0" smtClean="0">
                <a:hlinkClick r:id="rId2" action="ppaction://hlinkfile"/>
              </a:rPr>
              <a:t>professores </a:t>
            </a:r>
            <a:endParaRPr lang="pt-BR" sz="3200" dirty="0">
              <a:hlinkClick r:id="rId2" action="ppaction://hlinkfile"/>
            </a:endParaRPr>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5131904"/>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4" cstate="email"/>
          <a:srcRect/>
          <a:stretch/>
        </p:blipFill>
        <p:spPr>
          <a:xfrm>
            <a:off x="168808" y="4284179"/>
            <a:ext cx="1401004" cy="847725"/>
          </a:xfrm>
          <a:prstGeom prst="rect">
            <a:avLst/>
          </a:prstGeom>
        </p:spPr>
      </p:pic>
      <p:pic>
        <p:nvPicPr>
          <p:cNvPr id="6" name="Imagem 5"/>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10687782" y="5131904"/>
            <a:ext cx="1504217" cy="1738622"/>
          </a:xfrm>
          <a:prstGeom prst="rect">
            <a:avLst/>
          </a:prstGeom>
        </p:spPr>
      </p:pic>
      <p:pic>
        <p:nvPicPr>
          <p:cNvPr id="7" name="Picture 2" descr="https://fbcdn-sphotos-e-a.akamaihd.net/hphotos-ak-frc3/t1.0-9/576645_352120714906977_550687279_n.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Imagem 7"/>
          <p:cNvPicPr>
            <a:picLocks noChangeAspect="1"/>
          </p:cNvPicPr>
          <p:nvPr/>
        </p:nvPicPr>
        <p:blipFill rotWithShape="1">
          <a:blip r:embed="rId4" cstate="email"/>
          <a:srcRect/>
          <a:stretch/>
        </p:blipFill>
        <p:spPr>
          <a:xfrm>
            <a:off x="168808" y="4271653"/>
            <a:ext cx="1401004" cy="847725"/>
          </a:xfrm>
          <a:prstGeom prst="rect">
            <a:avLst/>
          </a:prstGeom>
        </p:spPr>
      </p:pic>
      <p:pic>
        <p:nvPicPr>
          <p:cNvPr id="9" name="Imagem 8"/>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4279328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569812" y="2567835"/>
            <a:ext cx="9470722" cy="3558327"/>
          </a:xfrm>
        </p:spPr>
        <p:txBody>
          <a:bodyPr>
            <a:normAutofit/>
          </a:bodyPr>
          <a:lstStyle/>
          <a:p>
            <a:r>
              <a:rPr lang="pt-BR" dirty="0"/>
              <a:t>A avaliação na Educação infantil, inicialmente, não tinha como objetivo principal acompanhar as aprendizagens do educando, mas apenas e tão somente supervisionar o trabalho dos professores, a pedido especialmente da </a:t>
            </a:r>
            <a:r>
              <a:rPr lang="pt-BR" u="sng" dirty="0"/>
              <a:t>classe média</a:t>
            </a:r>
            <a:r>
              <a:rPr lang="pt-BR" dirty="0"/>
              <a:t>. Seu intuito maior era verificar o que estavam fazendo com as crianças na escola. Para as </a:t>
            </a:r>
            <a:r>
              <a:rPr lang="pt-BR" u="sng" dirty="0"/>
              <a:t>classes de baixa renda</a:t>
            </a:r>
            <a:r>
              <a:rPr lang="pt-BR" dirty="0"/>
              <a:t>, no entanto, não importava se havia ou não uma avaliação, já que a necessidade básica era seus filhos terem um local para permanecerem abrigados, enquanto eles trabalhavam.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4517247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98874" y="601713"/>
            <a:ext cx="5083527" cy="1026670"/>
          </a:xfrm>
        </p:spPr>
        <p:txBody>
          <a:bodyPr/>
          <a:lstStyle/>
          <a:p>
            <a:pPr algn="ctr"/>
            <a:r>
              <a:rPr lang="en-US" b="1" dirty="0" err="1">
                <a:effectLst>
                  <a:outerShdw blurRad="38100" dist="38100" dir="2700000" algn="tl">
                    <a:srgbClr val="000000">
                      <a:alpha val="43137"/>
                    </a:srgbClr>
                  </a:outerShdw>
                </a:effectLst>
                <a:latin typeface="Tempus Sans ITC" panose="04020404030D07020202" pitchFamily="82" charset="0"/>
              </a:rPr>
              <a:t>Profa</a:t>
            </a:r>
            <a:r>
              <a:rPr lang="en-US" b="1" dirty="0">
                <a:effectLst>
                  <a:outerShdw blurRad="38100" dist="38100" dir="2700000" algn="tl">
                    <a:srgbClr val="000000">
                      <a:alpha val="43137"/>
                    </a:srgbClr>
                  </a:outerShdw>
                </a:effectLst>
                <a:latin typeface="Tempus Sans ITC" panose="04020404030D07020202" pitchFamily="82" charset="0"/>
              </a:rPr>
              <a:t>. </a:t>
            </a:r>
            <a:r>
              <a:rPr lang="en-US" b="1" dirty="0" err="1">
                <a:effectLst>
                  <a:outerShdw blurRad="38100" dist="38100" dir="2700000" algn="tl">
                    <a:srgbClr val="000000">
                      <a:alpha val="43137"/>
                    </a:srgbClr>
                  </a:outerShdw>
                </a:effectLst>
                <a:latin typeface="Tempus Sans ITC" panose="04020404030D07020202" pitchFamily="82" charset="0"/>
              </a:rPr>
              <a:t>Ms</a:t>
            </a:r>
            <a:r>
              <a:rPr lang="en-US" b="1" dirty="0">
                <a:effectLst>
                  <a:outerShdw blurRad="38100" dist="38100" dir="2700000" algn="tl">
                    <a:srgbClr val="000000">
                      <a:alpha val="43137"/>
                    </a:srgbClr>
                  </a:outerShdw>
                </a:effectLst>
                <a:latin typeface="Tempus Sans ITC" panose="04020404030D07020202" pitchFamily="82" charset="0"/>
              </a:rPr>
              <a:t> </a:t>
            </a:r>
            <a:r>
              <a:rPr lang="en-US" b="1" dirty="0" err="1">
                <a:effectLst>
                  <a:outerShdw blurRad="38100" dist="38100" dir="2700000" algn="tl">
                    <a:srgbClr val="000000">
                      <a:alpha val="43137"/>
                    </a:srgbClr>
                  </a:outerShdw>
                </a:effectLst>
                <a:latin typeface="Tempus Sans ITC" panose="04020404030D07020202" pitchFamily="82" charset="0"/>
              </a:rPr>
              <a:t>Neuzi</a:t>
            </a:r>
            <a:r>
              <a:rPr lang="en-US" b="1" dirty="0">
                <a:effectLst>
                  <a:outerShdw blurRad="38100" dist="38100" dir="2700000" algn="tl">
                    <a:srgbClr val="000000">
                      <a:alpha val="43137"/>
                    </a:srgbClr>
                  </a:outerShdw>
                </a:effectLst>
                <a:latin typeface="Tempus Sans ITC" panose="04020404030D07020202" pitchFamily="82" charset="0"/>
              </a:rPr>
              <a:t> </a:t>
            </a:r>
            <a:r>
              <a:rPr lang="en-US" b="1" dirty="0" err="1" smtClean="0">
                <a:effectLst>
                  <a:outerShdw blurRad="38100" dist="38100" dir="2700000" algn="tl">
                    <a:srgbClr val="000000">
                      <a:alpha val="43137"/>
                    </a:srgbClr>
                  </a:outerShdw>
                </a:effectLst>
                <a:latin typeface="Tempus Sans ITC" panose="04020404030D07020202" pitchFamily="82" charset="0"/>
              </a:rPr>
              <a:t>Schotten</a:t>
            </a:r>
            <a:endParaRPr lang="pt-BR" dirty="0"/>
          </a:p>
        </p:txBody>
      </p:sp>
      <p:sp>
        <p:nvSpPr>
          <p:cNvPr id="3" name="Espaço Reservado para Texto 2"/>
          <p:cNvSpPr>
            <a:spLocks noGrp="1"/>
          </p:cNvSpPr>
          <p:nvPr>
            <p:ph type="body" sz="half" idx="2"/>
          </p:nvPr>
        </p:nvSpPr>
        <p:spPr>
          <a:xfrm>
            <a:off x="6528690" y="1507878"/>
            <a:ext cx="5091289" cy="821961"/>
          </a:xfrm>
        </p:spPr>
        <p:txBody>
          <a:bodyPr/>
          <a:lstStyle/>
          <a:p>
            <a:pPr algn="ctr"/>
            <a:r>
              <a:rPr lang="en-US" dirty="0" smtClean="0"/>
              <a:t>neuzi.schotten@uniasselvi.com.br</a:t>
            </a:r>
            <a:endParaRPr lang="pt-BR" dirty="0"/>
          </a:p>
        </p:txBody>
      </p:sp>
      <p:pic>
        <p:nvPicPr>
          <p:cNvPr id="5" name="Espaço Reservado para Imagem 4">
            <a:hlinkClick r:id="rId2" action="ppaction://hlinkfile"/>
          </p:cNvPr>
          <p:cNvPicPr>
            <a:picLocks noGrp="1" noChangeAspect="1"/>
          </p:cNvPicPr>
          <p:nvPr>
            <p:ph type="pic" idx="1"/>
          </p:nvPr>
        </p:nvPicPr>
        <p:blipFill>
          <a:blip r:embed="rId3">
            <a:extLst>
              <a:ext uri="{28A0092B-C50C-407E-A947-70E740481C1C}">
                <a14:useLocalDpi xmlns:a14="http://schemas.microsoft.com/office/drawing/2010/main" xmlns="" val="0"/>
              </a:ext>
            </a:extLst>
          </a:blip>
          <a:srcRect/>
          <a:stretch>
            <a:fillRect/>
          </a:stretch>
        </p:blipFill>
        <p:spPr>
          <a:xfrm>
            <a:off x="751561" y="1086225"/>
            <a:ext cx="5095866" cy="36983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Picture 2" descr="https://fbcdn-sphotos-e-a.akamaihd.net/hphotos-ak-frc3/t1.0-9/576645_352120714906977_550687279_n.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7813015" y="2404995"/>
            <a:ext cx="2189866" cy="21898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 name="Imagem 7"/>
          <p:cNvPicPr>
            <a:picLocks noChangeAspect="1"/>
          </p:cNvPicPr>
          <p:nvPr/>
        </p:nvPicPr>
        <p:blipFill>
          <a:blip r:embed="rId5"/>
          <a:stretch>
            <a:fillRect/>
          </a:stretch>
        </p:blipFill>
        <p:spPr>
          <a:xfrm>
            <a:off x="7299643" y="5195926"/>
            <a:ext cx="3216611" cy="11552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m 5"/>
          <p:cNvPicPr>
            <a:picLocks noChangeAspect="1"/>
          </p:cNvPicPr>
          <p:nvPr/>
        </p:nvPicPr>
        <p:blipFill>
          <a:blip r:embed="rId6"/>
          <a:stretch>
            <a:fillRect/>
          </a:stretch>
        </p:blipFill>
        <p:spPr>
          <a:xfrm>
            <a:off x="1209169" y="5375523"/>
            <a:ext cx="4987947" cy="9756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551223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Atualmente, as exigências da sociedade são muito diferentes daquelas que então vigiam, até porque, hoje, as expectativas dos pais quanto à formação e desenvolvimento de seus filhos não se manifestam somente quando eles ingressam no Ensino Fundamental. </a:t>
            </a:r>
          </a:p>
          <a:p>
            <a:endParaRPr lang="pt-BR" dirty="0"/>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232239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175283" y="1836224"/>
            <a:ext cx="10173298" cy="3450696"/>
          </a:xfrm>
        </p:spPr>
        <p:txBody>
          <a:bodyPr/>
          <a:lstStyle/>
          <a:p>
            <a:r>
              <a:rPr lang="pt-BR" dirty="0"/>
              <a:t>Hoffmann(1996), o modelo de avaliação classificatória se faz presente nas instituições de Educação Infantil quando, para eles, avaliar é registrar ao final de um período(bimestre/trimestre/semestre) </a:t>
            </a:r>
            <a:r>
              <a:rPr lang="pt-BR" dirty="0" smtClean="0"/>
              <a:t>os comportamentos </a:t>
            </a:r>
            <a:r>
              <a:rPr lang="pt-BR" dirty="0"/>
              <a:t>que a criança apresentou.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pic>
        <p:nvPicPr>
          <p:cNvPr id="7" name="Imagem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384109" y="3491998"/>
            <a:ext cx="3519813" cy="3205277"/>
          </a:xfrm>
          <a:prstGeom prst="rect">
            <a:avLst/>
          </a:prstGeom>
          <a:ln>
            <a:noFill/>
          </a:ln>
          <a:effectLst>
            <a:softEdge rad="112500"/>
          </a:effectLst>
        </p:spPr>
      </p:pic>
    </p:spTree>
    <p:extLst>
      <p:ext uri="{BB962C8B-B14F-4D97-AF65-F5344CB8AC3E}">
        <p14:creationId xmlns:p14="http://schemas.microsoft.com/office/powerpoint/2010/main" xmlns="" val="1595279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r>
              <a:rPr lang="pt-BR" dirty="0"/>
              <a:t>O RCNEI(1998), sugere que na avaliação formativa deve-se ter em conta que não se trata de avaliar a criança, mas sim, as situações de aprendizagem oferecidas. </a:t>
            </a:r>
          </a:p>
          <a:p>
            <a:endParaRPr lang="pt-BR" dirty="0"/>
          </a:p>
        </p:txBody>
      </p:sp>
      <p:sp>
        <p:nvSpPr>
          <p:cNvPr id="2" name="Título 1"/>
          <p:cNvSpPr>
            <a:spLocks noGrp="1"/>
          </p:cNvSpPr>
          <p:nvPr>
            <p:ph type="title"/>
          </p:nvPr>
        </p:nvSpPr>
        <p:spPr/>
        <p:txBody>
          <a:bodyPr/>
          <a:lstStyle/>
          <a:p>
            <a:endParaRPr lang="pt-BR"/>
          </a:p>
        </p:txBody>
      </p:sp>
      <p:pic>
        <p:nvPicPr>
          <p:cNvPr id="4" name="Picture 2" descr="https://fbcdn-sphotos-e-a.akamaihd.net/hphotos-ak-frc3/t1.0-9/576645_352120714906977_550687279_n.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0" y="5119378"/>
            <a:ext cx="1738621" cy="173862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m 4"/>
          <p:cNvPicPr>
            <a:picLocks noChangeAspect="1"/>
          </p:cNvPicPr>
          <p:nvPr/>
        </p:nvPicPr>
        <p:blipFill rotWithShape="1">
          <a:blip r:embed="rId3" cstate="email"/>
          <a:srcRect/>
          <a:stretch/>
        </p:blipFill>
        <p:spPr>
          <a:xfrm>
            <a:off x="168808" y="4271653"/>
            <a:ext cx="1401004" cy="847725"/>
          </a:xfrm>
          <a:prstGeom prst="rect">
            <a:avLst/>
          </a:prstGeom>
        </p:spPr>
      </p:pic>
      <p:pic>
        <p:nvPicPr>
          <p:cNvPr id="6" name="Imagem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687782" y="5119378"/>
            <a:ext cx="1504217" cy="1738622"/>
          </a:xfrm>
          <a:prstGeom prst="rect">
            <a:avLst/>
          </a:prstGeom>
        </p:spPr>
      </p:pic>
    </p:spTree>
    <p:extLst>
      <p:ext uri="{BB962C8B-B14F-4D97-AF65-F5344CB8AC3E}">
        <p14:creationId xmlns:p14="http://schemas.microsoft.com/office/powerpoint/2010/main" xmlns="" val="18490338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1247</TotalTime>
  <Words>3433</Words>
  <Application>Microsoft Office PowerPoint</Application>
  <PresentationFormat>Personalizar</PresentationFormat>
  <Paragraphs>218</Paragraphs>
  <Slides>60</Slides>
  <Notes>0</Notes>
  <HiddenSlides>0</HiddenSlides>
  <MMClips>0</MMClips>
  <ScaleCrop>false</ScaleCrop>
  <HeadingPairs>
    <vt:vector size="4" baseType="variant">
      <vt:variant>
        <vt:lpstr>Tema</vt:lpstr>
      </vt:variant>
      <vt:variant>
        <vt:i4>1</vt:i4>
      </vt:variant>
      <vt:variant>
        <vt:lpstr>Títulos de slides</vt:lpstr>
      </vt:variant>
      <vt:variant>
        <vt:i4>60</vt:i4>
      </vt:variant>
    </vt:vector>
  </HeadingPairs>
  <TitlesOfParts>
    <vt:vector size="61" baseType="lpstr">
      <vt:lpstr>Forma de Onda</vt:lpstr>
      <vt:lpstr>Slide 1</vt:lpstr>
      <vt:lpstr>Avaliação NA Educação Infantil</vt:lpstr>
      <vt:lpstr>Avaliação NA Educação Infantil </vt:lpstr>
      <vt:lpstr>Slide 4</vt:lpstr>
      <vt:lpstr>Educar e Cuidar</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Legislação Estadual/Municipal</vt:lpstr>
      <vt:lpstr>DIRETRIZES CURRICULARES NACIONAIS PARA A EDUCAÇÃO INFANTIL - MEC – 2010 </vt:lpstr>
      <vt:lpstr>Slide 20</vt:lpstr>
      <vt:lpstr>Slide 21</vt:lpstr>
      <vt:lpstr>Slide 22</vt:lpstr>
      <vt:lpstr>Slide 23</vt:lpstr>
      <vt:lpstr>Diretrizes Municipais</vt:lpstr>
      <vt:lpstr>Pomerode/SC – 2012</vt:lpstr>
      <vt:lpstr>Slide 26</vt:lpstr>
      <vt:lpstr>Slide 27</vt:lpstr>
      <vt:lpstr>Gaspar/SC - 2010</vt:lpstr>
      <vt:lpstr>Slide 29</vt:lpstr>
      <vt:lpstr>Formas de Registro</vt:lpstr>
      <vt:lpstr>Slide 31</vt:lpstr>
      <vt:lpstr>Slide 32</vt:lpstr>
      <vt:lpstr>Slide 33</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Portfólios</vt:lpstr>
      <vt:lpstr>Slide 52</vt:lpstr>
      <vt:lpstr>Slide 53</vt:lpstr>
      <vt:lpstr>Alguns dados</vt:lpstr>
      <vt:lpstr>Slide 55</vt:lpstr>
      <vt:lpstr>Slide 56</vt:lpstr>
      <vt:lpstr>Slide 57</vt:lpstr>
      <vt:lpstr>Slide 58</vt:lpstr>
      <vt:lpstr>Slide 59</vt:lpstr>
      <vt:lpstr>Profa. Ms Neuzi Schotten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Usuario</dc:creator>
  <cp:lastModifiedBy>Aline</cp:lastModifiedBy>
  <cp:revision>99</cp:revision>
  <dcterms:created xsi:type="dcterms:W3CDTF">2014-06-19T23:15:58Z</dcterms:created>
  <dcterms:modified xsi:type="dcterms:W3CDTF">2014-07-25T19:21:34Z</dcterms:modified>
</cp:coreProperties>
</file>